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8" r:id="rId1"/>
  </p:sldMasterIdLst>
  <p:sldIdLst>
    <p:sldId id="256" r:id="rId2"/>
    <p:sldId id="258" r:id="rId3"/>
    <p:sldId id="261" r:id="rId4"/>
    <p:sldId id="262" r:id="rId5"/>
    <p:sldId id="296" r:id="rId6"/>
    <p:sldId id="260" r:id="rId7"/>
    <p:sldId id="257" r:id="rId8"/>
    <p:sldId id="263" r:id="rId9"/>
    <p:sldId id="264" r:id="rId10"/>
    <p:sldId id="265" r:id="rId11"/>
    <p:sldId id="266" r:id="rId12"/>
    <p:sldId id="267" r:id="rId13"/>
    <p:sldId id="268" r:id="rId14"/>
    <p:sldId id="270" r:id="rId15"/>
    <p:sldId id="269" r:id="rId16"/>
    <p:sldId id="272" r:id="rId17"/>
    <p:sldId id="273" r:id="rId18"/>
    <p:sldId id="274" r:id="rId19"/>
    <p:sldId id="271" r:id="rId20"/>
    <p:sldId id="275" r:id="rId21"/>
    <p:sldId id="276" r:id="rId22"/>
    <p:sldId id="277" r:id="rId23"/>
    <p:sldId id="278" r:id="rId24"/>
    <p:sldId id="279" r:id="rId25"/>
    <p:sldId id="280" r:id="rId26"/>
    <p:sldId id="281" r:id="rId27"/>
    <p:sldId id="282" r:id="rId28"/>
    <p:sldId id="285" r:id="rId29"/>
    <p:sldId id="283" r:id="rId30"/>
    <p:sldId id="287" r:id="rId31"/>
    <p:sldId id="291" r:id="rId32"/>
    <p:sldId id="292" r:id="rId33"/>
    <p:sldId id="294" r:id="rId34"/>
    <p:sldId id="293" r:id="rId35"/>
    <p:sldId id="295" r:id="rId36"/>
    <p:sldId id="28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1E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20"/>
    <p:restoredTop sz="94659"/>
  </p:normalViewPr>
  <p:slideViewPr>
    <p:cSldViewPr snapToGrid="0" snapToObjects="1">
      <p:cViewPr varScale="1">
        <p:scale>
          <a:sx n="95" d="100"/>
          <a:sy n="95" d="100"/>
        </p:scale>
        <p:origin x="208"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3BE7EB-A271-0E4E-8DAB-5283A7B14127}" type="datetimeFigureOut">
              <a:rPr lang="en-US" smtClean="0"/>
              <a:t>4/12/16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1623825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3BE7EB-A271-0E4E-8DAB-5283A7B14127}" type="datetimeFigureOut">
              <a:rPr lang="en-US" smtClean="0"/>
              <a:t>4/12/16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1419009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3BE7EB-A271-0E4E-8DAB-5283A7B14127}" type="datetimeFigureOut">
              <a:rPr lang="en-US" smtClean="0"/>
              <a:t>4/12/16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1483909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3BE7EB-A271-0E4E-8DAB-5283A7B14127}" type="datetimeFigureOut">
              <a:rPr lang="en-US" smtClean="0"/>
              <a:t>4/12/16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1337273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BE7EB-A271-0E4E-8DAB-5283A7B14127}" type="datetimeFigureOut">
              <a:rPr lang="en-US" smtClean="0"/>
              <a:t>4/12/16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2131180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3BE7EB-A271-0E4E-8DAB-5283A7B14127}" type="datetimeFigureOut">
              <a:rPr lang="en-US" smtClean="0"/>
              <a:t>4/12/16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869957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3BE7EB-A271-0E4E-8DAB-5283A7B14127}" type="datetimeFigureOut">
              <a:rPr lang="en-US" smtClean="0"/>
              <a:t>4/12/16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1301789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3BE7EB-A271-0E4E-8DAB-5283A7B14127}" type="datetimeFigureOut">
              <a:rPr lang="en-US" smtClean="0"/>
              <a:t>4/12/16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620125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3BE7EB-A271-0E4E-8DAB-5283A7B14127}" type="datetimeFigureOut">
              <a:rPr lang="en-US" smtClean="0"/>
              <a:t>4/12/16</a:t>
            </a:fld>
            <a:endParaRPr lang="en-US"/>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718601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3BE7EB-A271-0E4E-8DAB-5283A7B14127}" type="datetimeFigureOut">
              <a:rPr lang="en-US" smtClean="0"/>
              <a:t>4/12/16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9438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3BE7EB-A271-0E4E-8DAB-5283A7B14127}" type="datetimeFigureOut">
              <a:rPr lang="en-US" smtClean="0"/>
              <a:t>4/12/16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B5FF4-E8EC-0F4D-BDD3-6A68A640249C}" type="slidenum">
              <a:rPr lang="en-US" smtClean="0"/>
              <a:t>‹#›</a:t>
            </a:fld>
            <a:endParaRPr lang="en-US"/>
          </a:p>
        </p:txBody>
      </p:sp>
    </p:spTree>
    <p:extLst>
      <p:ext uri="{BB962C8B-B14F-4D97-AF65-F5344CB8AC3E}">
        <p14:creationId xmlns:p14="http://schemas.microsoft.com/office/powerpoint/2010/main" val="15410753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BE7EB-A271-0E4E-8DAB-5283A7B14127}" type="datetimeFigureOut">
              <a:rPr lang="en-US" smtClean="0"/>
              <a:t>4/12/16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4B5FF4-E8EC-0F4D-BDD3-6A68A640249C}" type="slidenum">
              <a:rPr lang="en-US" smtClean="0"/>
              <a:t>‹#›</a:t>
            </a:fld>
            <a:endParaRPr lang="en-US"/>
          </a:p>
        </p:txBody>
      </p:sp>
    </p:spTree>
    <p:extLst>
      <p:ext uri="{BB962C8B-B14F-4D97-AF65-F5344CB8AC3E}">
        <p14:creationId xmlns:p14="http://schemas.microsoft.com/office/powerpoint/2010/main" val="7635233"/>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rankiebleau.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hyperlink" Target="http://www.frankiebleau.com/#!Trendy-Classic-or-Minimalist/vb9ig/56f10e0f0cf26be41bd6d5b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hyperlink" Target="http://www.frankiebleau.com/#!Know-The-Difference/vb9ig/56b8303e0cf2b4e0b62005c2"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Chevron 3"/>
          <p:cNvSpPr/>
          <p:nvPr/>
        </p:nvSpPr>
        <p:spPr>
          <a:xfrm rot="10800000">
            <a:off x="7415213" y="6529387"/>
            <a:ext cx="400050" cy="257175"/>
          </a:xfrm>
          <a:prstGeom prst="chevron">
            <a:avLst/>
          </a:prstGeom>
          <a:solidFill>
            <a:schemeClr val="bg1"/>
          </a:solidFill>
          <a:ln>
            <a:noFill/>
          </a:ln>
          <a:effectLst>
            <a:outerShdw blurRad="50800" dist="50800" dir="5400000" sx="1000" sy="1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Chevron 4"/>
          <p:cNvSpPr/>
          <p:nvPr/>
        </p:nvSpPr>
        <p:spPr>
          <a:xfrm>
            <a:off x="4843463" y="6529387"/>
            <a:ext cx="285750" cy="257175"/>
          </a:xfrm>
          <a:prstGeom prst="chevron">
            <a:avLst/>
          </a:prstGeom>
          <a:solidFill>
            <a:schemeClr val="bg1"/>
          </a:solidFill>
          <a:ln>
            <a:noFill/>
          </a:ln>
          <a:effectLst>
            <a:outerShdw blurRad="50800" dist="50800" dir="5400000" sx="1000" sy="1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a:off x="4986338" y="6529387"/>
            <a:ext cx="2628900" cy="257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843463" y="6473308"/>
            <a:ext cx="2971800" cy="369332"/>
          </a:xfrm>
          <a:prstGeom prst="rect">
            <a:avLst/>
          </a:prstGeom>
          <a:noFill/>
        </p:spPr>
        <p:txBody>
          <a:bodyPr wrap="square" rtlCol="0">
            <a:spAutoFit/>
          </a:bodyPr>
          <a:lstStyle/>
          <a:p>
            <a:pPr algn="ctr"/>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698560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1163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154" y="2506662"/>
            <a:ext cx="10515600" cy="4351338"/>
          </a:xfrm>
        </p:spPr>
        <p:txBody>
          <a:bodyPr>
            <a:normAutofit fontScale="85000" lnSpcReduction="20000"/>
          </a:bodyPr>
          <a:lstStyle/>
          <a:p>
            <a:pPr marL="0" indent="0">
              <a:buNone/>
            </a:pPr>
            <a:r>
              <a:rPr lang="en-US" dirty="0">
                <a:latin typeface="Bodoni 72 Oldstyle Book" charset="0"/>
                <a:ea typeface="Bodoni 72 Oldstyle Book" charset="0"/>
                <a:cs typeface="Bodoni 72 Oldstyle Book" charset="0"/>
              </a:rPr>
              <a:t>Copyright 2016 © by Justin </a:t>
            </a:r>
            <a:r>
              <a:rPr lang="en-US" dirty="0" smtClean="0">
                <a:latin typeface="Bodoni 72 Oldstyle Book" charset="0"/>
                <a:ea typeface="Bodoni 72 Oldstyle Book" charset="0"/>
                <a:cs typeface="Bodoni 72 Oldstyle Book" charset="0"/>
              </a:rPr>
              <a:t>Jordan</a:t>
            </a:r>
          </a:p>
          <a:p>
            <a:pPr marL="0" indent="0">
              <a:buNone/>
            </a:pPr>
            <a:endParaRPr lang="en-US" dirty="0">
              <a:latin typeface="Bodoni 72 Oldstyle Book" charset="0"/>
              <a:ea typeface="Bodoni 72 Oldstyle Book" charset="0"/>
              <a:cs typeface="Bodoni 72 Oldstyle Book" charset="0"/>
            </a:endParaRPr>
          </a:p>
          <a:p>
            <a:pPr marL="0" indent="0">
              <a:buNone/>
            </a:pPr>
            <a:r>
              <a:rPr lang="en-US" dirty="0">
                <a:latin typeface="Bodoni 72 Oldstyle Book" charset="0"/>
                <a:ea typeface="Bodoni 72 Oldstyle Book" charset="0"/>
                <a:cs typeface="Bodoni 72 Oldstyle Book" charset="0"/>
              </a:rPr>
              <a:t>All rights reserved. This book or any portion thereof may not be reproduced or used in any manner whatsoever without the express written permission of the publisher except for the use of brief quotations in a book review. </a:t>
            </a:r>
            <a:endParaRPr lang="en-US" dirty="0" smtClean="0">
              <a:latin typeface="Bodoni 72 Oldstyle Book" charset="0"/>
              <a:ea typeface="Bodoni 72 Oldstyle Book" charset="0"/>
              <a:cs typeface="Bodoni 72 Oldstyle Book" charset="0"/>
            </a:endParaRPr>
          </a:p>
          <a:p>
            <a:pPr marL="0" indent="0">
              <a:buNone/>
            </a:pPr>
            <a:endParaRPr lang="en-US" dirty="0">
              <a:latin typeface="Bodoni 72 Oldstyle Book" charset="0"/>
              <a:ea typeface="Bodoni 72 Oldstyle Book" charset="0"/>
              <a:cs typeface="Bodoni 72 Oldstyle Book" charset="0"/>
            </a:endParaRPr>
          </a:p>
          <a:p>
            <a:pPr marL="0" indent="0">
              <a:buNone/>
            </a:pPr>
            <a:r>
              <a:rPr lang="hu-HU" dirty="0">
                <a:latin typeface="Bodoni 72 Oldstyle Book" charset="0"/>
                <a:ea typeface="Bodoni 72 Oldstyle Book" charset="0"/>
                <a:cs typeface="Bodoni 72 Oldstyle Book" charset="0"/>
              </a:rPr>
              <a:t>ISBN 9766-o0-98964403-1-1 </a:t>
            </a:r>
          </a:p>
          <a:p>
            <a:pPr marL="0" indent="0">
              <a:buNone/>
            </a:pPr>
            <a:endParaRPr lang="hu-HU" dirty="0">
              <a:latin typeface="Bodoni 72 Oldstyle Book" charset="0"/>
              <a:ea typeface="Bodoni 72 Oldstyle Book" charset="0"/>
              <a:cs typeface="Bodoni 72 Oldstyle Book" charset="0"/>
            </a:endParaRPr>
          </a:p>
          <a:p>
            <a:pPr marL="0" indent="0">
              <a:buNone/>
            </a:pPr>
            <a:r>
              <a:rPr lang="en-US" dirty="0" err="1">
                <a:latin typeface="Bodoni 72 Oldstyle Book" charset="0"/>
                <a:ea typeface="Bodoni 72 Oldstyle Book" charset="0"/>
                <a:cs typeface="Bodoni 72 Oldstyle Book" charset="0"/>
              </a:rPr>
              <a:t>Bleau</a:t>
            </a:r>
            <a:r>
              <a:rPr lang="en-US" dirty="0">
                <a:latin typeface="Bodoni 72 Oldstyle Book" charset="0"/>
                <a:ea typeface="Bodoni 72 Oldstyle Book" charset="0"/>
                <a:cs typeface="Bodoni 72 Oldstyle Book" charset="0"/>
              </a:rPr>
              <a:t> Enterprises Publishing </a:t>
            </a:r>
            <a:endParaRPr lang="en-US" dirty="0" smtClean="0">
              <a:latin typeface="Bodoni 72 Oldstyle Book" charset="0"/>
              <a:ea typeface="Bodoni 72 Oldstyle Book" charset="0"/>
              <a:cs typeface="Bodoni 72 Oldstyle Book" charset="0"/>
            </a:endParaRPr>
          </a:p>
          <a:p>
            <a:pPr marL="0" indent="0">
              <a:buNone/>
            </a:pPr>
            <a:r>
              <a:rPr lang="en-US" dirty="0" smtClean="0">
                <a:latin typeface="Bodoni 72 Oldstyle Book" charset="0"/>
                <a:ea typeface="Bodoni 72 Oldstyle Book" charset="0"/>
                <a:cs typeface="Bodoni 72 Oldstyle Book" charset="0"/>
              </a:rPr>
              <a:t>Atlanta</a:t>
            </a:r>
            <a:r>
              <a:rPr lang="en-US" dirty="0">
                <a:latin typeface="Bodoni 72 Oldstyle Book" charset="0"/>
                <a:ea typeface="Bodoni 72 Oldstyle Book" charset="0"/>
                <a:cs typeface="Bodoni 72 Oldstyle Book" charset="0"/>
              </a:rPr>
              <a:t>, GA 30349 </a:t>
            </a:r>
            <a:endParaRPr lang="en-US" dirty="0" smtClean="0">
              <a:latin typeface="Bodoni 72 Oldstyle Book" charset="0"/>
              <a:ea typeface="Bodoni 72 Oldstyle Book" charset="0"/>
              <a:cs typeface="Bodoni 72 Oldstyle Book" charset="0"/>
            </a:endParaRPr>
          </a:p>
          <a:p>
            <a:pPr marL="0" indent="0">
              <a:buNone/>
            </a:pPr>
            <a:endParaRPr lang="en-US" dirty="0">
              <a:latin typeface="Bodoni 72 Oldstyle Book" charset="0"/>
              <a:ea typeface="Bodoni 72 Oldstyle Book" charset="0"/>
              <a:cs typeface="Bodoni 72 Oldstyle Book" charset="0"/>
            </a:endParaRPr>
          </a:p>
          <a:p>
            <a:pPr marL="0" indent="0">
              <a:buNone/>
            </a:pPr>
            <a:r>
              <a:rPr lang="en-US" u="sng" dirty="0">
                <a:latin typeface="Bodoni 72 Oldstyle Book" charset="0"/>
                <a:ea typeface="Bodoni 72 Oldstyle Book" charset="0"/>
                <a:cs typeface="Bodoni 72 Oldstyle Book" charset="0"/>
                <a:hlinkClick r:id="rId2"/>
              </a:rPr>
              <a:t>www.frankiebleau.com</a:t>
            </a:r>
            <a:endParaRPr lang="en-US" dirty="0">
              <a:latin typeface="Bodoni 72 Oldstyle Book" charset="0"/>
              <a:ea typeface="Bodoni 72 Oldstyle Book" charset="0"/>
              <a:cs typeface="Bodoni 72 Oldstyle Book" charset="0"/>
              <a:hlinkClick r:id="rId2"/>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644417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6000" b="1" dirty="0" smtClean="0">
                <a:latin typeface="Xingkai SC Light" charset="-122"/>
                <a:ea typeface="Xingkai SC Light" charset="-122"/>
                <a:cs typeface="Xingkai SC Light" charset="-122"/>
              </a:rPr>
              <a:t>Table of Contents</a:t>
            </a:r>
            <a:endParaRPr lang="en-US" sz="6000" b="1" dirty="0">
              <a:latin typeface="Xingkai SC Light" charset="-122"/>
              <a:ea typeface="Xingkai SC Light" charset="-122"/>
              <a:cs typeface="Xingkai SC Light" charset="-122"/>
            </a:endParaRPr>
          </a:p>
        </p:txBody>
      </p:sp>
      <p:sp>
        <p:nvSpPr>
          <p:cNvPr id="3" name="Content Placeholder 2"/>
          <p:cNvSpPr>
            <a:spLocks noGrp="1"/>
          </p:cNvSpPr>
          <p:nvPr>
            <p:ph idx="1"/>
          </p:nvPr>
        </p:nvSpPr>
        <p:spPr>
          <a:xfrm>
            <a:off x="2271713" y="2714625"/>
            <a:ext cx="8682037" cy="4143375"/>
          </a:xfrm>
        </p:spPr>
        <p:txBody>
          <a:bodyPr/>
          <a:lstStyle/>
          <a:p>
            <a:pPr marL="0" indent="0">
              <a:buNone/>
            </a:pPr>
            <a:r>
              <a:rPr lang="en-US" sz="3200" dirty="0" smtClean="0">
                <a:latin typeface="Bell MT" charset="0"/>
                <a:ea typeface="Bell MT" charset="0"/>
                <a:cs typeface="Bell MT" charset="0"/>
              </a:rPr>
              <a:t>Introduction</a:t>
            </a:r>
            <a:r>
              <a:rPr lang="is-IS" sz="3200" dirty="0" smtClean="0">
                <a:latin typeface="Bell MT" charset="0"/>
                <a:ea typeface="Bell MT" charset="0"/>
                <a:cs typeface="Bell MT" charset="0"/>
              </a:rPr>
              <a:t>…............... 5</a:t>
            </a:r>
            <a:endParaRPr lang="en-US" sz="3200" dirty="0" smtClean="0">
              <a:latin typeface="Bell MT" charset="0"/>
              <a:ea typeface="Bell MT" charset="0"/>
              <a:cs typeface="Bell MT" charset="0"/>
            </a:endParaRPr>
          </a:p>
          <a:p>
            <a:pPr marL="0" indent="0">
              <a:buNone/>
            </a:pPr>
            <a:r>
              <a:rPr lang="en-US" sz="3200" dirty="0">
                <a:latin typeface="Bell MT" charset="0"/>
                <a:ea typeface="Bell MT" charset="0"/>
                <a:cs typeface="Bell MT" charset="0"/>
              </a:rPr>
              <a:t>	</a:t>
            </a:r>
            <a:r>
              <a:rPr lang="en-US" sz="3200" dirty="0" smtClean="0">
                <a:latin typeface="Bell MT" charset="0"/>
                <a:ea typeface="Bell MT" charset="0"/>
                <a:cs typeface="Bell MT" charset="0"/>
              </a:rPr>
              <a:t>Chapter I</a:t>
            </a:r>
            <a:r>
              <a:rPr lang="is-IS" sz="3200" dirty="0" smtClean="0">
                <a:latin typeface="Bell MT" charset="0"/>
                <a:ea typeface="Bell MT" charset="0"/>
                <a:cs typeface="Bell MT" charset="0"/>
              </a:rPr>
              <a:t>…............... 6</a:t>
            </a:r>
            <a:endParaRPr lang="en-US" sz="3200" dirty="0" smtClean="0">
              <a:latin typeface="Bell MT" charset="0"/>
              <a:ea typeface="Bell MT" charset="0"/>
              <a:cs typeface="Bell MT" charset="0"/>
            </a:endParaRPr>
          </a:p>
          <a:p>
            <a:pPr marL="0" indent="0">
              <a:buNone/>
            </a:pPr>
            <a:r>
              <a:rPr lang="is-IS" sz="3200" dirty="0">
                <a:latin typeface="Bell MT" charset="0"/>
                <a:ea typeface="Bell MT" charset="0"/>
                <a:cs typeface="Bell MT" charset="0"/>
              </a:rPr>
              <a:t>	</a:t>
            </a:r>
            <a:r>
              <a:rPr lang="is-IS" sz="3200" dirty="0" smtClean="0">
                <a:latin typeface="Bell MT" charset="0"/>
                <a:ea typeface="Bell MT" charset="0"/>
                <a:cs typeface="Bell MT" charset="0"/>
              </a:rPr>
              <a:t>	Chapter II</a:t>
            </a:r>
            <a:r>
              <a:rPr lang="is-IS" sz="3200" dirty="0" smtClean="0">
                <a:latin typeface="Bell MT" charset="0"/>
                <a:ea typeface="Bell MT" charset="0"/>
                <a:cs typeface="Bell MT" charset="0"/>
              </a:rPr>
              <a:t>…............... 21</a:t>
            </a:r>
            <a:endParaRPr lang="en-US" sz="3200" dirty="0" smtClean="0">
              <a:latin typeface="Bell MT" charset="0"/>
              <a:ea typeface="Bell MT" charset="0"/>
              <a:cs typeface="Bell MT" charset="0"/>
            </a:endParaRPr>
          </a:p>
          <a:p>
            <a:pPr marL="0" indent="0">
              <a:buNone/>
            </a:pPr>
            <a:r>
              <a:rPr lang="en-US" sz="3200" dirty="0" smtClean="0">
                <a:latin typeface="Bell MT" charset="0"/>
                <a:ea typeface="Bell MT" charset="0"/>
                <a:cs typeface="Bell MT" charset="0"/>
              </a:rPr>
              <a:t>			Chapter III</a:t>
            </a:r>
            <a:r>
              <a:rPr lang="is-IS" sz="3200" dirty="0" smtClean="0">
                <a:latin typeface="Bell MT" charset="0"/>
                <a:ea typeface="Bell MT" charset="0"/>
                <a:cs typeface="Bell MT" charset="0"/>
              </a:rPr>
              <a:t>…............... 28</a:t>
            </a:r>
            <a:endParaRPr lang="en-US" sz="3200" dirty="0" smtClean="0">
              <a:latin typeface="Bell MT" charset="0"/>
              <a:ea typeface="Bell MT" charset="0"/>
              <a:cs typeface="Bell MT" charset="0"/>
            </a:endParaRPr>
          </a:p>
          <a:p>
            <a:pPr marL="0" indent="0">
              <a:buNone/>
            </a:pPr>
            <a:r>
              <a:rPr lang="en-US" sz="3200" dirty="0">
                <a:latin typeface="Bell MT" charset="0"/>
                <a:ea typeface="Bell MT" charset="0"/>
                <a:cs typeface="Bell MT" charset="0"/>
              </a:rPr>
              <a:t>	</a:t>
            </a:r>
            <a:r>
              <a:rPr lang="en-US" sz="3200" dirty="0" smtClean="0">
                <a:latin typeface="Bell MT" charset="0"/>
                <a:ea typeface="Bell MT" charset="0"/>
                <a:cs typeface="Bell MT" charset="0"/>
              </a:rPr>
              <a:t>			Conclusion</a:t>
            </a:r>
            <a:r>
              <a:rPr lang="is-IS" sz="3200" dirty="0" smtClean="0">
                <a:latin typeface="Bell MT" charset="0"/>
                <a:ea typeface="Bell MT" charset="0"/>
                <a:cs typeface="Bell MT" charset="0"/>
              </a:rPr>
              <a:t>…............... 36</a:t>
            </a:r>
            <a:endParaRPr lang="en-US" sz="3200" dirty="0" smtClean="0">
              <a:latin typeface="Bell MT" charset="0"/>
              <a:ea typeface="Bell MT" charset="0"/>
              <a:cs typeface="Bell MT" charset="0"/>
            </a:endParaRPr>
          </a:p>
          <a:p>
            <a:pPr marL="0" indent="0">
              <a:buNone/>
            </a:pPr>
            <a:endParaRPr lang="en-US" dirty="0">
              <a:latin typeface="Bell MT" charset="0"/>
              <a:ea typeface="Bell MT" charset="0"/>
              <a:cs typeface="Bell MT" charset="0"/>
            </a:endParaRPr>
          </a:p>
        </p:txBody>
      </p:sp>
    </p:spTree>
    <p:extLst>
      <p:ext uri="{BB962C8B-B14F-4D97-AF65-F5344CB8AC3E}">
        <p14:creationId xmlns:p14="http://schemas.microsoft.com/office/powerpoint/2010/main" val="506645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88925"/>
            <a:ext cx="10515600" cy="864961"/>
          </a:xfrm>
        </p:spPr>
        <p:txBody>
          <a:bodyPr>
            <a:normAutofit/>
          </a:bodyPr>
          <a:lstStyle/>
          <a:p>
            <a:pPr algn="ctr"/>
            <a:r>
              <a:rPr lang="en-US" dirty="0" smtClean="0">
                <a:latin typeface="Britannic Bold" charset="0"/>
                <a:ea typeface="Britannic Bold" charset="0"/>
                <a:cs typeface="Britannic Bold" charset="0"/>
              </a:rPr>
              <a:t>INTRODUCTION</a:t>
            </a:r>
            <a:endParaRPr lang="en-US" dirty="0"/>
          </a:p>
        </p:txBody>
      </p:sp>
      <p:sp>
        <p:nvSpPr>
          <p:cNvPr id="3" name="Content Placeholder 2"/>
          <p:cNvSpPr>
            <a:spLocks noGrp="1"/>
          </p:cNvSpPr>
          <p:nvPr>
            <p:ph idx="1"/>
          </p:nvPr>
        </p:nvSpPr>
        <p:spPr>
          <a:xfrm>
            <a:off x="838199" y="1153886"/>
            <a:ext cx="10515600" cy="4663848"/>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dirty="0" smtClean="0">
                <a:latin typeface="Snell Roundhand" charset="0"/>
                <a:ea typeface="Snell Roundhand" charset="0"/>
                <a:cs typeface="Snell Roundhand" charset="0"/>
              </a:rPr>
              <a:t>    Simple instructional to tapping your true Personal Style.</a:t>
            </a:r>
          </a:p>
        </p:txBody>
      </p:sp>
      <p:sp>
        <p:nvSpPr>
          <p:cNvPr id="4" name="TextBox 3"/>
          <p:cNvSpPr txBox="1"/>
          <p:nvPr/>
        </p:nvSpPr>
        <p:spPr>
          <a:xfrm>
            <a:off x="5174876"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1798651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7106" y="336241"/>
            <a:ext cx="10515600" cy="1325563"/>
          </a:xfrm>
        </p:spPr>
        <p:txBody>
          <a:bodyPr>
            <a:normAutofit fontScale="90000"/>
          </a:bodyPr>
          <a:lstStyle/>
          <a:p>
            <a:r>
              <a:rPr lang="en-US" sz="3100" b="1" dirty="0">
                <a:latin typeface="Bell MT" charset="0"/>
                <a:ea typeface="Bell MT" charset="0"/>
                <a:cs typeface="Bell MT" charset="0"/>
              </a:rPr>
              <a:t>Chapter I</a:t>
            </a:r>
            <a:r>
              <a:rPr lang="en-US" dirty="0" smtClean="0"/>
              <a:t/>
            </a:r>
            <a:br>
              <a:rPr lang="en-US" dirty="0" smtClean="0"/>
            </a:br>
            <a:r>
              <a:rPr lang="en-US" dirty="0" err="1" smtClean="0">
                <a:latin typeface="Britannic Bold" charset="0"/>
                <a:ea typeface="Britannic Bold" charset="0"/>
                <a:cs typeface="Britannic Bold" charset="0"/>
              </a:rPr>
              <a:t>IDENTITYfying</a:t>
            </a:r>
            <a:r>
              <a:rPr lang="en-US" dirty="0"/>
              <a:t/>
            </a:r>
            <a:br>
              <a:rPr lang="en-US" dirty="0"/>
            </a:br>
            <a:r>
              <a:rPr lang="en-US" sz="2000" dirty="0" smtClean="0">
                <a:latin typeface="American Typewriter" charset="0"/>
                <a:ea typeface="American Typewriter" charset="0"/>
                <a:cs typeface="American Typewriter" charset="0"/>
              </a:rPr>
              <a:t>Finding </a:t>
            </a:r>
            <a:r>
              <a:rPr lang="en-US" sz="2000" dirty="0">
                <a:latin typeface="American Typewriter" charset="0"/>
                <a:ea typeface="American Typewriter" charset="0"/>
                <a:cs typeface="American Typewriter" charset="0"/>
              </a:rPr>
              <a:t>what Style you like vs. What style likes </a:t>
            </a:r>
            <a:r>
              <a:rPr lang="en-US" sz="2000" dirty="0" smtClean="0">
                <a:latin typeface="American Typewriter" charset="0"/>
                <a:ea typeface="American Typewriter" charset="0"/>
                <a:cs typeface="American Typewriter" charset="0"/>
              </a:rPr>
              <a:t>you</a:t>
            </a:r>
            <a:endParaRPr lang="en-US" sz="20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1497106" y="2374402"/>
            <a:ext cx="10515600" cy="3702088"/>
          </a:xfrm>
        </p:spPr>
        <p:txBody>
          <a:bodyPr>
            <a:normAutofit/>
          </a:bodyPr>
          <a:lstStyle/>
          <a:p>
            <a:pPr marL="0" indent="0" algn="ctr">
              <a:buNone/>
            </a:pPr>
            <a:r>
              <a:rPr lang="en-US" sz="2400" dirty="0">
                <a:latin typeface="American Typewriter Condensed Light" charset="0"/>
                <a:ea typeface="American Typewriter Condensed Light" charset="0"/>
                <a:cs typeface="American Typewriter Condensed Light" charset="0"/>
              </a:rPr>
              <a:t>You’ve been watching the latest music videos, stalking that new </a:t>
            </a:r>
            <a:r>
              <a:rPr lang="en-US" sz="2400" dirty="0" smtClean="0">
                <a:latin typeface="American Typewriter Condensed Light" charset="0"/>
                <a:ea typeface="American Typewriter Condensed Light" charset="0"/>
                <a:cs typeface="American Typewriter Condensed Light" charset="0"/>
              </a:rPr>
              <a:t>rapper</a:t>
            </a:r>
            <a:r>
              <a:rPr lang="en-US" sz="2400" dirty="0" smtClean="0">
                <a:latin typeface="American Typewriter Condensed Light" charset="0"/>
                <a:ea typeface="American Typewriter Condensed Light" charset="0"/>
                <a:cs typeface="American Typewriter Condensed Light" charset="0"/>
              </a:rPr>
              <a:t>s </a:t>
            </a:r>
            <a:r>
              <a:rPr lang="en-US" sz="2400" dirty="0">
                <a:latin typeface="American Typewriter Condensed Light" charset="0"/>
                <a:ea typeface="American Typewriter Condensed Light" charset="0"/>
                <a:cs typeface="American Typewriter Condensed Light" charset="0"/>
              </a:rPr>
              <a:t>Instagram, even took a Fashion Style for Dummies quiz, and still nothing! So now you’re here, with the gay guy that mixes women’s clothes giving advice about how to be a “Gentleman.” Yea, I know right? </a:t>
            </a:r>
          </a:p>
          <a:p>
            <a:pPr marL="0" indent="0" algn="ctr">
              <a:buNone/>
            </a:pPr>
            <a:r>
              <a:rPr lang="en-US" sz="2400" b="1" dirty="0" smtClean="0">
                <a:solidFill>
                  <a:srgbClr val="FF0000"/>
                </a:solidFill>
                <a:latin typeface="American Typewriter Condensed Light" charset="0"/>
                <a:ea typeface="American Typewriter Condensed Light" charset="0"/>
                <a:cs typeface="American Typewriter Condensed Light" charset="0"/>
              </a:rPr>
              <a:t>WAIT</a:t>
            </a:r>
            <a:r>
              <a:rPr lang="en-US" sz="2400" dirty="0">
                <a:latin typeface="American Typewriter Condensed Light" charset="0"/>
                <a:ea typeface="American Typewriter Condensed Light" charset="0"/>
                <a:cs typeface="American Typewriter Condensed Light" charset="0"/>
              </a:rPr>
              <a:t>…. before you stop reading, just think, what does almost every gay guy have, that you want? The designer looks that we be so “fresh” in, oh, and not to mention all the pretty girlfriends that I have, getting all the inside on what they like to go down they DM’s, okay</a:t>
            </a:r>
            <a:r>
              <a:rPr lang="en-US" sz="2400" dirty="0" smtClean="0">
                <a:latin typeface="American Typewriter Condensed Light" charset="0"/>
                <a:ea typeface="American Typewriter Condensed Light" charset="0"/>
                <a:cs typeface="American Typewriter Condensed Light" charset="0"/>
              </a:rPr>
              <a:t>.</a:t>
            </a:r>
          </a:p>
          <a:p>
            <a:pPr marL="0" indent="0" algn="ctr">
              <a:buNone/>
            </a:pPr>
            <a:r>
              <a:rPr lang="en-US" sz="2400" dirty="0" smtClean="0">
                <a:solidFill>
                  <a:srgbClr val="FF0000"/>
                </a:solidFill>
                <a:latin typeface="American Typewriter Condensed Light" charset="0"/>
                <a:ea typeface="American Typewriter Condensed Light" charset="0"/>
                <a:cs typeface="American Typewriter Condensed Light" charset="0"/>
              </a:rPr>
              <a:t>*waits for you to finish laughing and saying, “Damn, he’s right.”*</a:t>
            </a:r>
          </a:p>
          <a:p>
            <a:pPr marL="0" indent="0" algn="ctr">
              <a:buNone/>
            </a:pPr>
            <a:r>
              <a:rPr lang="en-US" sz="2400" dirty="0" smtClean="0">
                <a:latin typeface="American Typewriter Condensed Light" charset="0"/>
                <a:ea typeface="American Typewriter Condensed Light" charset="0"/>
                <a:cs typeface="American Typewriter Condensed Light" charset="0"/>
              </a:rPr>
              <a:t>Ready now?</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cxnSp>
        <p:nvCxnSpPr>
          <p:cNvPr id="5" name="Straight Connector 4"/>
          <p:cNvCxnSpPr/>
          <p:nvPr/>
        </p:nvCxnSpPr>
        <p:spPr>
          <a:xfrm>
            <a:off x="3058747" y="1985052"/>
            <a:ext cx="7392318" cy="22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226042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1397954" y="171449"/>
            <a:ext cx="10515600" cy="66865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200" dirty="0">
                <a:latin typeface="American Typewriter Condensed Light" charset="0"/>
                <a:ea typeface="American Typewriter Condensed Light" charset="0"/>
                <a:cs typeface="American Typewriter Condensed Light" charset="0"/>
              </a:rPr>
              <a:t> With six simple steps</a:t>
            </a:r>
            <a:r>
              <a:rPr lang="en-US" sz="2200" dirty="0" smtClean="0">
                <a:latin typeface="American Typewriter Condensed Light" charset="0"/>
                <a:ea typeface="American Typewriter Condensed Light" charset="0"/>
                <a:cs typeface="American Typewriter Condensed Light" charset="0"/>
              </a:rPr>
              <a:t>:</a:t>
            </a:r>
            <a:endParaRPr lang="en-US" sz="2200" dirty="0">
              <a:latin typeface="American Typewriter Condensed Light" charset="0"/>
              <a:ea typeface="American Typewriter Condensed Light" charset="0"/>
              <a:cs typeface="American Typewriter Condensed Light" charset="0"/>
            </a:endParaRPr>
          </a:p>
          <a:p>
            <a:pPr lvl="1"/>
            <a:r>
              <a:rPr lang="en-US" sz="2200" dirty="0">
                <a:latin typeface="American Typewriter Condensed Light" charset="0"/>
                <a:ea typeface="American Typewriter Condensed Light" charset="0"/>
                <a:cs typeface="American Typewriter Condensed Light" charset="0"/>
              </a:rPr>
              <a:t>Getting Personal</a:t>
            </a:r>
          </a:p>
          <a:p>
            <a:pPr lvl="1"/>
            <a:r>
              <a:rPr lang="en-US" sz="2200" dirty="0">
                <a:latin typeface="American Typewriter Condensed Light" charset="0"/>
                <a:ea typeface="American Typewriter Condensed Light" charset="0"/>
                <a:cs typeface="American Typewriter Condensed Light" charset="0"/>
              </a:rPr>
              <a:t>Knowing Your Surroundings </a:t>
            </a:r>
          </a:p>
          <a:p>
            <a:pPr lvl="1"/>
            <a:r>
              <a:rPr lang="en-US" sz="2200" dirty="0">
                <a:latin typeface="American Typewriter Condensed Light" charset="0"/>
                <a:ea typeface="American Typewriter Condensed Light" charset="0"/>
                <a:cs typeface="American Typewriter Condensed Light" charset="0"/>
              </a:rPr>
              <a:t>Find Your Style Comfort Level</a:t>
            </a:r>
          </a:p>
          <a:p>
            <a:pPr lvl="1"/>
            <a:r>
              <a:rPr lang="en-US" sz="2200" dirty="0">
                <a:latin typeface="American Typewriter Condensed Light" charset="0"/>
                <a:ea typeface="American Typewriter Condensed Light" charset="0"/>
                <a:cs typeface="American Typewriter Condensed Light" charset="0"/>
              </a:rPr>
              <a:t>Getting Personal</a:t>
            </a:r>
          </a:p>
          <a:p>
            <a:pPr lvl="1"/>
            <a:r>
              <a:rPr lang="en-US" sz="2200" dirty="0">
                <a:latin typeface="American Typewriter Condensed Light" charset="0"/>
                <a:ea typeface="American Typewriter Condensed Light" charset="0"/>
                <a:cs typeface="American Typewriter Condensed Light" charset="0"/>
              </a:rPr>
              <a:t>Knowing Your Surroundings </a:t>
            </a:r>
          </a:p>
          <a:p>
            <a:pPr lvl="1"/>
            <a:r>
              <a:rPr lang="en-US" sz="2200" dirty="0">
                <a:latin typeface="American Typewriter Condensed Light" charset="0"/>
                <a:ea typeface="American Typewriter Condensed Light" charset="0"/>
                <a:cs typeface="American Typewriter Condensed Light" charset="0"/>
              </a:rPr>
              <a:t>Find Your Style Comfort </a:t>
            </a:r>
            <a:r>
              <a:rPr lang="en-US" sz="2200" dirty="0" smtClean="0">
                <a:latin typeface="American Typewriter Condensed Light" charset="0"/>
                <a:ea typeface="American Typewriter Condensed Light" charset="0"/>
                <a:cs typeface="American Typewriter Condensed Light" charset="0"/>
              </a:rPr>
              <a:t>Level</a:t>
            </a:r>
          </a:p>
          <a:p>
            <a:pPr marL="0" indent="0">
              <a:buNone/>
            </a:pPr>
            <a:r>
              <a:rPr lang="en-US" sz="2300" dirty="0" smtClean="0">
                <a:latin typeface="American Typewriter Condensed Light" charset="0"/>
                <a:ea typeface="American Typewriter Condensed Light" charset="0"/>
                <a:cs typeface="American Typewriter Condensed Light" charset="0"/>
              </a:rPr>
              <a:t>I’m going to show you how to recognize the immaculate style that you’ve </a:t>
            </a:r>
            <a:r>
              <a:rPr lang="en-US" sz="2300" dirty="0" smtClean="0">
                <a:latin typeface="American Typewriter Condensed Light" charset="0"/>
                <a:ea typeface="American Typewriter Condensed Light" charset="0"/>
                <a:cs typeface="American Typewriter Condensed Light" charset="0"/>
              </a:rPr>
              <a:t>been </a:t>
            </a:r>
            <a:r>
              <a:rPr lang="en-US" sz="2300" dirty="0" smtClean="0">
                <a:latin typeface="American Typewriter Condensed Light" charset="0"/>
                <a:ea typeface="American Typewriter Condensed Light" charset="0"/>
                <a:cs typeface="American Typewriter Condensed Light" charset="0"/>
              </a:rPr>
              <a:t>longing to tap into, and hope to imagine the reactions on your faces when you realize just how easy it is to be sky fly! The best part about it all is that it’ll be tailored for only you. </a:t>
            </a:r>
            <a:endParaRPr lang="en-US" sz="2300" dirty="0" smtClean="0">
              <a:latin typeface="American Typewriter Condensed Light" charset="0"/>
              <a:ea typeface="American Typewriter Condensed Light" charset="0"/>
              <a:cs typeface="American Typewriter Condensed Light" charset="0"/>
            </a:endParaRPr>
          </a:p>
          <a:p>
            <a:pPr marL="0" indent="0">
              <a:buNone/>
            </a:pPr>
            <a:endParaRPr lang="en-US" sz="2300" dirty="0">
              <a:latin typeface="American Typewriter Condensed Light" charset="0"/>
              <a:ea typeface="American Typewriter Condensed Light" charset="0"/>
              <a:cs typeface="American Typewriter Condensed Light" charset="0"/>
            </a:endParaRPr>
          </a:p>
          <a:p>
            <a:pPr marL="0" indent="0">
              <a:buNone/>
            </a:pPr>
            <a:r>
              <a:rPr lang="en-US" sz="2300" dirty="0" smtClean="0">
                <a:latin typeface="American Typewriter Condensed Light" charset="0"/>
                <a:ea typeface="American Typewriter Condensed Light" charset="0"/>
                <a:cs typeface="American Typewriter Condensed Light" charset="0"/>
              </a:rPr>
              <a:t>Within </a:t>
            </a:r>
            <a:r>
              <a:rPr lang="en-US" sz="2300" dirty="0">
                <a:latin typeface="American Typewriter Condensed Light" charset="0"/>
                <a:ea typeface="American Typewriter Condensed Light" charset="0"/>
                <a:cs typeface="American Typewriter Condensed Light" charset="0"/>
              </a:rPr>
              <a:t>these steps you’re going to tunnel on the key concepts when evaluating your personal style in the current vs. the possible. Together, we’re going to aggressively narrow a philosophy specifically for you that is going to create a day-to-day guide on how to perfectly polish your look. Now I know you’re probably thinking “When did it become a science to dress well?”, and you’re absolutely right! It’s not hard at all! Especially when you’re the creator. It’s a cakewalk. Although you don’t want to be dressed like a skateboarder walking into your job as a broker, </a:t>
            </a:r>
            <a:r>
              <a:rPr lang="en-US" sz="2300" dirty="0" err="1">
                <a:latin typeface="American Typewriter Condensed Light" charset="0"/>
                <a:ea typeface="American Typewriter Condensed Light" charset="0"/>
                <a:cs typeface="American Typewriter Condensed Light" charset="0"/>
              </a:rPr>
              <a:t>ya</a:t>
            </a:r>
            <a:r>
              <a:rPr lang="en-US" sz="2300" dirty="0">
                <a:latin typeface="American Typewriter Condensed Light" charset="0"/>
                <a:ea typeface="American Typewriter Condensed Light" charset="0"/>
                <a:cs typeface="American Typewriter Condensed Light" charset="0"/>
              </a:rPr>
              <a:t> know? </a:t>
            </a:r>
          </a:p>
          <a:p>
            <a:pPr marL="0" indent="0">
              <a:buNone/>
            </a:pPr>
            <a:endParaRPr lang="en-US" sz="2400" dirty="0">
              <a:latin typeface="American Typewriter Condensed Light" charset="0"/>
              <a:ea typeface="American Typewriter Condensed Light" charset="0"/>
              <a:cs typeface="American Typewriter Condensed Light" charset="0"/>
            </a:endParaRPr>
          </a:p>
          <a:p>
            <a:pPr marL="0" indent="0">
              <a:lnSpc>
                <a:spcPct val="100000"/>
              </a:lnSpc>
              <a:spcBef>
                <a:spcPts val="0"/>
              </a:spcBef>
              <a:buFontTx/>
              <a:buNone/>
            </a:pPr>
            <a:endParaRPr lang="en-US" dirty="0"/>
          </a:p>
        </p:txBody>
      </p:sp>
      <p:sp>
        <p:nvSpPr>
          <p:cNvPr id="3" name="TextBox 2"/>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1948778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1397953" y="385762"/>
            <a:ext cx="10515600" cy="6345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dirty="0">
                <a:latin typeface="American Typewriter Condensed Light" charset="0"/>
                <a:ea typeface="American Typewriter Condensed Light" charset="0"/>
                <a:cs typeface="American Typewriter Condensed Light" charset="0"/>
              </a:rPr>
              <a:t> In Chapter 1, we’re going to focus on the first 3 Steps:</a:t>
            </a:r>
          </a:p>
          <a:p>
            <a:pPr lvl="1"/>
            <a:r>
              <a:rPr lang="en-US" sz="2000" dirty="0" smtClean="0">
                <a:latin typeface="American Typewriter Condensed Light" charset="0"/>
                <a:ea typeface="American Typewriter Condensed Light" charset="0"/>
                <a:cs typeface="American Typewriter Condensed Light" charset="0"/>
              </a:rPr>
              <a:t>Getting </a:t>
            </a:r>
            <a:r>
              <a:rPr lang="en-US" sz="2000" dirty="0">
                <a:latin typeface="American Typewriter Condensed Light" charset="0"/>
                <a:ea typeface="American Typewriter Condensed Light" charset="0"/>
                <a:cs typeface="American Typewriter Condensed Light" charset="0"/>
              </a:rPr>
              <a:t>Personal</a:t>
            </a:r>
          </a:p>
          <a:p>
            <a:pPr lvl="1"/>
            <a:r>
              <a:rPr lang="en-US" sz="2000" dirty="0">
                <a:latin typeface="American Typewriter Condensed Light" charset="0"/>
                <a:ea typeface="American Typewriter Condensed Light" charset="0"/>
                <a:cs typeface="American Typewriter Condensed Light" charset="0"/>
              </a:rPr>
              <a:t>Knowing Your Surroundings </a:t>
            </a:r>
          </a:p>
          <a:p>
            <a:pPr lvl="1"/>
            <a:r>
              <a:rPr lang="en-US" sz="2000" dirty="0">
                <a:latin typeface="American Typewriter Condensed Light" charset="0"/>
                <a:ea typeface="American Typewriter Condensed Light" charset="0"/>
                <a:cs typeface="American Typewriter Condensed Light" charset="0"/>
              </a:rPr>
              <a:t>Find Your Style Comfort Level</a:t>
            </a:r>
          </a:p>
          <a:p>
            <a:pPr marL="0" indent="0">
              <a:buNone/>
            </a:pPr>
            <a:r>
              <a:rPr lang="en-US" sz="2400" dirty="0">
                <a:latin typeface="American Typewriter Condensed Light" charset="0"/>
                <a:ea typeface="American Typewriter Condensed Light" charset="0"/>
                <a:cs typeface="American Typewriter Condensed Light" charset="0"/>
              </a:rPr>
              <a:t> </a:t>
            </a:r>
          </a:p>
          <a:p>
            <a:pPr marL="0" indent="0">
              <a:buNone/>
            </a:pPr>
            <a:r>
              <a:rPr lang="en-US" sz="2400" dirty="0">
                <a:latin typeface="American Typewriter Condensed Light" charset="0"/>
                <a:ea typeface="American Typewriter Condensed Light" charset="0"/>
                <a:cs typeface="American Typewriter Condensed Light" charset="0"/>
              </a:rPr>
              <a:t>The key mechanism to this all is </a:t>
            </a:r>
            <a:r>
              <a:rPr lang="en-US" sz="2400" dirty="0" err="1">
                <a:latin typeface="American Typewriter Condensed Light" charset="0"/>
                <a:ea typeface="American Typewriter Condensed Light" charset="0"/>
                <a:cs typeface="American Typewriter Condensed Light" charset="0"/>
              </a:rPr>
              <a:t>IDENTITYfying</a:t>
            </a:r>
            <a:r>
              <a:rPr lang="en-US" sz="2400" dirty="0">
                <a:latin typeface="American Typewriter Condensed Light" charset="0"/>
                <a:ea typeface="American Typewriter Condensed Light" charset="0"/>
                <a:cs typeface="American Typewriter Condensed Light" charset="0"/>
              </a:rPr>
              <a:t>. </a:t>
            </a:r>
            <a:r>
              <a:rPr lang="en-US" sz="2400" dirty="0" err="1">
                <a:latin typeface="American Typewriter Condensed Light" charset="0"/>
                <a:ea typeface="American Typewriter Condensed Light" charset="0"/>
                <a:cs typeface="American Typewriter Condensed Light" charset="0"/>
              </a:rPr>
              <a:t>IDENTITYfying</a:t>
            </a:r>
            <a:r>
              <a:rPr lang="en-US" sz="2400" dirty="0">
                <a:latin typeface="American Typewriter Condensed Light" charset="0"/>
                <a:ea typeface="American Typewriter Condensed Light" charset="0"/>
                <a:cs typeface="American Typewriter Condensed Light" charset="0"/>
              </a:rPr>
              <a:t> is just my spin on identifying your identity. Now no, I’m no psychologist or life healer, but I do know in order to do something great you must know yourself and the purpose. Particularly in this aspect, fashion wise, what you like and dis-like vs. what like and dis-likes you- </a:t>
            </a:r>
            <a:endParaRPr lang="en-US" sz="2400" dirty="0" smtClean="0">
              <a:latin typeface="American Typewriter Condensed Light" charset="0"/>
              <a:ea typeface="American Typewriter Condensed Light" charset="0"/>
              <a:cs typeface="American Typewriter Condensed Light" charset="0"/>
            </a:endParaRPr>
          </a:p>
          <a:p>
            <a:pPr marL="0" indent="0">
              <a:buNone/>
            </a:pPr>
            <a:endParaRPr lang="en-US" sz="2400" dirty="0">
              <a:latin typeface="American Typewriter Condensed Light" charset="0"/>
              <a:ea typeface="American Typewriter Condensed Light" charset="0"/>
              <a:cs typeface="American Typewriter Condensed Light" charset="0"/>
            </a:endParaRPr>
          </a:p>
          <a:p>
            <a:pPr marL="0" indent="0" algn="ctr">
              <a:buNone/>
            </a:pPr>
            <a:r>
              <a:rPr lang="en-US" sz="2400" dirty="0" smtClean="0">
                <a:latin typeface="American Typewriter Condensed Light" charset="0"/>
                <a:ea typeface="American Typewriter Condensed Light" charset="0"/>
                <a:cs typeface="American Typewriter Condensed Light" charset="0"/>
              </a:rPr>
              <a:t>Bringing </a:t>
            </a:r>
            <a:r>
              <a:rPr lang="en-US" sz="2400" dirty="0">
                <a:latin typeface="American Typewriter Condensed Light" charset="0"/>
                <a:ea typeface="American Typewriter Condensed Light" charset="0"/>
                <a:cs typeface="American Typewriter Condensed Light" charset="0"/>
              </a:rPr>
              <a:t>us to Step 1: </a:t>
            </a:r>
            <a:r>
              <a:rPr lang="en-US" sz="2400" u="sng" dirty="0">
                <a:latin typeface="American Typewriter Condensed Light" charset="0"/>
                <a:ea typeface="American Typewriter Condensed Light" charset="0"/>
                <a:cs typeface="American Typewriter Condensed Light" charset="0"/>
              </a:rPr>
              <a:t>Getting Personal</a:t>
            </a:r>
            <a:r>
              <a:rPr lang="en-US" sz="2400" dirty="0">
                <a:latin typeface="American Typewriter Condensed Light" charset="0"/>
                <a:ea typeface="American Typewriter Condensed Light" charset="0"/>
                <a:cs typeface="American Typewriter Condensed Light" charset="0"/>
              </a:rPr>
              <a:t>.</a:t>
            </a:r>
          </a:p>
          <a:p>
            <a:pPr marL="0" indent="0">
              <a:buNone/>
            </a:pPr>
            <a:r>
              <a:rPr lang="en-US" sz="2400" dirty="0">
                <a:latin typeface="American Typewriter Condensed Light" charset="0"/>
                <a:ea typeface="American Typewriter Condensed Light" charset="0"/>
                <a:cs typeface="American Typewriter Condensed Light" charset="0"/>
              </a:rPr>
              <a:t> </a:t>
            </a:r>
          </a:p>
          <a:p>
            <a:pPr marL="0" indent="0">
              <a:buNone/>
            </a:pPr>
            <a:r>
              <a:rPr lang="en-US" sz="2400" dirty="0">
                <a:latin typeface="American Typewriter Condensed Light" charset="0"/>
                <a:ea typeface="American Typewriter Condensed Light" charset="0"/>
                <a:cs typeface="American Typewriter Condensed Light" charset="0"/>
              </a:rPr>
              <a:t>Whenever you shop, you automatically shop for what you know works and will look good on you. You should always be in accordance with your look, otherwise it’ll never be complete. Discomfort will always show far more than excitement most times. </a:t>
            </a:r>
          </a:p>
          <a:p>
            <a:pPr marL="0" indent="0">
              <a:lnSpc>
                <a:spcPct val="100000"/>
              </a:lnSpc>
              <a:spcBef>
                <a:spcPts val="0"/>
              </a:spcBef>
              <a:buFontTx/>
              <a:buNone/>
            </a:pPr>
            <a:endParaRPr lang="en-US" dirty="0"/>
          </a:p>
        </p:txBody>
      </p:sp>
      <p:cxnSp>
        <p:nvCxnSpPr>
          <p:cNvPr id="6" name="Straight Connector 5"/>
          <p:cNvCxnSpPr/>
          <p:nvPr/>
        </p:nvCxnSpPr>
        <p:spPr>
          <a:xfrm flipV="1">
            <a:off x="2076609" y="2085975"/>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892851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481137" y="448465"/>
            <a:ext cx="10515600" cy="6189665"/>
          </a:xfrm>
        </p:spPr>
        <p:txBody>
          <a:bodyPr>
            <a:noAutofit/>
          </a:bodyPr>
          <a:lstStyle/>
          <a:p>
            <a:pPr marL="0" indent="0">
              <a:buNone/>
            </a:pPr>
            <a:r>
              <a:rPr lang="en-US" sz="2400" dirty="0">
                <a:latin typeface="American Typewriter Condensed Light" charset="0"/>
                <a:ea typeface="American Typewriter Condensed Light" charset="0"/>
                <a:cs typeface="American Typewriter Condensed Light" charset="0"/>
              </a:rPr>
              <a:t>With that being said, ask yourself three questions:</a:t>
            </a:r>
          </a:p>
          <a:p>
            <a:pPr lvl="1"/>
            <a:r>
              <a:rPr lang="en-US" dirty="0" smtClean="0">
                <a:latin typeface="American Typewriter Condensed Light" charset="0"/>
                <a:ea typeface="American Typewriter Condensed Light" charset="0"/>
                <a:cs typeface="American Typewriter Condensed Light" charset="0"/>
              </a:rPr>
              <a:t>Where </a:t>
            </a:r>
            <a:r>
              <a:rPr lang="en-US" dirty="0">
                <a:latin typeface="American Typewriter Condensed Light" charset="0"/>
                <a:ea typeface="American Typewriter Condensed Light" charset="0"/>
                <a:cs typeface="American Typewriter Condensed Light" charset="0"/>
              </a:rPr>
              <a:t>am I now (in life, not literally)?</a:t>
            </a:r>
          </a:p>
          <a:p>
            <a:pPr lvl="1"/>
            <a:r>
              <a:rPr lang="en-US" dirty="0">
                <a:latin typeface="American Typewriter Condensed Light" charset="0"/>
                <a:ea typeface="American Typewriter Condensed Light" charset="0"/>
                <a:cs typeface="American Typewriter Condensed Light" charset="0"/>
              </a:rPr>
              <a:t>What is my current job?</a:t>
            </a:r>
          </a:p>
          <a:p>
            <a:pPr lvl="1"/>
            <a:r>
              <a:rPr lang="en-US" dirty="0">
                <a:latin typeface="American Typewriter Condensed Light" charset="0"/>
                <a:ea typeface="American Typewriter Condensed Light" charset="0"/>
                <a:cs typeface="American Typewriter Condensed Light" charset="0"/>
              </a:rPr>
              <a:t>What is my career goal</a:t>
            </a:r>
            <a:r>
              <a:rPr lang="en-US" dirty="0" smtClean="0">
                <a:latin typeface="American Typewriter Condensed Light" charset="0"/>
                <a:ea typeface="American Typewriter Condensed Light" charset="0"/>
                <a:cs typeface="American Typewriter Condensed Light" charset="0"/>
              </a:rPr>
              <a:t>?</a:t>
            </a:r>
          </a:p>
          <a:p>
            <a:pPr lvl="1"/>
            <a:r>
              <a:rPr lang="en-US" dirty="0" smtClean="0">
                <a:latin typeface="American Typewriter Condensed Light" charset="0"/>
                <a:ea typeface="American Typewriter Condensed Light" charset="0"/>
                <a:cs typeface="American Typewriter Condensed Light" charset="0"/>
              </a:rPr>
              <a:t> </a:t>
            </a:r>
            <a:r>
              <a:rPr lang="en-US" dirty="0">
                <a:latin typeface="American Typewriter Condensed Light" charset="0"/>
                <a:ea typeface="American Typewriter Condensed Light" charset="0"/>
                <a:cs typeface="American Typewriter Condensed Light" charset="0"/>
              </a:rPr>
              <a:t>Does your current style reflect answers </a:t>
            </a:r>
            <a:r>
              <a:rPr lang="en-US" dirty="0" smtClean="0">
                <a:latin typeface="American Typewriter Condensed Light" charset="0"/>
                <a:ea typeface="American Typewriter Condensed Light" charset="0"/>
                <a:cs typeface="American Typewriter Condensed Light" charset="0"/>
              </a:rPr>
              <a:t>1-3?</a:t>
            </a:r>
          </a:p>
          <a:p>
            <a:pPr lvl="1"/>
            <a:endParaRPr lang="en-US" sz="2400" dirty="0">
              <a:latin typeface="American Typewriter Condensed Light" charset="0"/>
              <a:ea typeface="American Typewriter Condensed Light" charset="0"/>
              <a:cs typeface="American Typewriter Condensed Light" charset="0"/>
            </a:endParaRPr>
          </a:p>
          <a:p>
            <a:pPr marL="0" lvl="0" indent="0">
              <a:buNone/>
            </a:pPr>
            <a:r>
              <a:rPr lang="en-US" sz="2400" dirty="0" smtClean="0">
                <a:latin typeface="American Typewriter Condensed Light" charset="0"/>
                <a:ea typeface="American Typewriter Condensed Light" charset="0"/>
                <a:cs typeface="American Typewriter Condensed Light" charset="0"/>
              </a:rPr>
              <a:t>Next, asses yourself: </a:t>
            </a:r>
            <a:endParaRPr lang="en-US" sz="2400" dirty="0">
              <a:latin typeface="American Typewriter Condensed Light" charset="0"/>
              <a:ea typeface="American Typewriter Condensed Light" charset="0"/>
              <a:cs typeface="American Typewriter Condensed Light" charset="0"/>
            </a:endParaRPr>
          </a:p>
          <a:p>
            <a:pPr marL="514350" lvl="0" indent="-514350">
              <a:buFont typeface="+mj-lt"/>
              <a:buAutoNum type="arabicPeriod"/>
            </a:pPr>
            <a:r>
              <a:rPr lang="en-US" sz="2400" dirty="0" smtClean="0">
                <a:latin typeface="American Typewriter Condensed Light" charset="0"/>
                <a:ea typeface="American Typewriter Condensed Light" charset="0"/>
                <a:cs typeface="American Typewriter Condensed Light" charset="0"/>
              </a:rPr>
              <a:t>  </a:t>
            </a:r>
          </a:p>
          <a:p>
            <a:pPr marL="514350" lvl="0" indent="-514350">
              <a:buFont typeface="+mj-lt"/>
              <a:buAutoNum type="arabicPeriod"/>
            </a:pPr>
            <a:r>
              <a:rPr lang="en-US" sz="2400" dirty="0" smtClean="0">
                <a:latin typeface="American Typewriter Condensed Light" charset="0"/>
                <a:ea typeface="American Typewriter Condensed Light" charset="0"/>
                <a:cs typeface="American Typewriter Condensed Light" charset="0"/>
              </a:rPr>
              <a:t>  </a:t>
            </a:r>
          </a:p>
          <a:p>
            <a:pPr marL="514350" lvl="0" indent="-514350">
              <a:buFont typeface="+mj-lt"/>
              <a:buAutoNum type="arabicPeriod"/>
            </a:pPr>
            <a:r>
              <a:rPr lang="en-US" sz="2400" dirty="0" smtClean="0">
                <a:latin typeface="American Typewriter Condensed Light" charset="0"/>
                <a:ea typeface="American Typewriter Condensed Light" charset="0"/>
                <a:cs typeface="American Typewriter Condensed Light" charset="0"/>
              </a:rPr>
              <a:t> </a:t>
            </a:r>
          </a:p>
          <a:p>
            <a:pPr marL="514350" lvl="0" indent="-514350">
              <a:buFont typeface="+mj-lt"/>
              <a:buAutoNum type="arabicPeriod"/>
            </a:pPr>
            <a:r>
              <a:rPr lang="en-US" sz="2400" dirty="0">
                <a:latin typeface="American Typewriter Condensed Light" charset="0"/>
                <a:ea typeface="American Typewriter Condensed Light" charset="0"/>
                <a:cs typeface="American Typewriter Condensed Light" charset="0"/>
              </a:rPr>
              <a:t> </a:t>
            </a:r>
            <a:r>
              <a:rPr lang="en-US" sz="2400" dirty="0" smtClean="0">
                <a:latin typeface="American Typewriter Condensed Light" charset="0"/>
                <a:ea typeface="American Typewriter Condensed Light" charset="0"/>
                <a:cs typeface="American Typewriter Condensed Light" charset="0"/>
              </a:rPr>
              <a:t> </a:t>
            </a:r>
          </a:p>
          <a:p>
            <a:pPr marL="0" lvl="0" indent="0">
              <a:buNone/>
            </a:pPr>
            <a:endParaRPr lang="en-US" sz="2400" dirty="0" smtClean="0">
              <a:latin typeface="American Typewriter Condensed Light" charset="0"/>
              <a:ea typeface="American Typewriter Condensed Light" charset="0"/>
              <a:cs typeface="American Typewriter Condensed Light" charset="0"/>
            </a:endParaRPr>
          </a:p>
          <a:p>
            <a:pPr marL="0" lvl="0" indent="0">
              <a:buNone/>
            </a:pPr>
            <a:r>
              <a:rPr lang="en-US" sz="2400" dirty="0" smtClean="0">
                <a:latin typeface="American Typewriter Condensed Light" charset="0"/>
                <a:ea typeface="American Typewriter Condensed Light" charset="0"/>
                <a:cs typeface="American Typewriter Condensed Light" charset="0"/>
              </a:rPr>
              <a:t>Asking yourself these 3 easy questions, honestly, will help you with determining everything from your new style budget to locating your go-to piece.</a:t>
            </a:r>
          </a:p>
        </p:txBody>
      </p:sp>
      <p:cxnSp>
        <p:nvCxnSpPr>
          <p:cNvPr id="12" name="Straight Connector 11"/>
          <p:cNvCxnSpPr/>
          <p:nvPr/>
        </p:nvCxnSpPr>
        <p:spPr>
          <a:xfrm flipV="1">
            <a:off x="1948021" y="3671887"/>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948021" y="4095751"/>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1948021" y="4562476"/>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948021" y="5000627"/>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3090498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3975" y="128587"/>
            <a:ext cx="10515600" cy="6543676"/>
          </a:xfrm>
        </p:spPr>
        <p:txBody>
          <a:bodyPr>
            <a:normAutofit fontScale="92500" lnSpcReduction="20000"/>
          </a:bodyPr>
          <a:lstStyle/>
          <a:p>
            <a:pPr marL="0" indent="0">
              <a:buNone/>
            </a:pPr>
            <a:r>
              <a:rPr lang="en-US" dirty="0" smtClean="0">
                <a:latin typeface="American Typewriter Condensed Light" charset="0"/>
                <a:ea typeface="American Typewriter Condensed Light" charset="0"/>
                <a:cs typeface="American Typewriter Condensed Light" charset="0"/>
              </a:rPr>
              <a:t>For </a:t>
            </a:r>
            <a:r>
              <a:rPr lang="en-US" dirty="0">
                <a:latin typeface="American Typewriter Condensed Light" charset="0"/>
                <a:ea typeface="American Typewriter Condensed Light" charset="0"/>
                <a:cs typeface="American Typewriter Condensed Light" charset="0"/>
              </a:rPr>
              <a:t>example my answers</a:t>
            </a:r>
            <a:r>
              <a:rPr lang="en-US" dirty="0" smtClean="0">
                <a:latin typeface="American Typewriter Condensed Light" charset="0"/>
                <a:ea typeface="American Typewriter Condensed Light" charset="0"/>
                <a:cs typeface="American Typewriter Condensed Light" charset="0"/>
              </a:rPr>
              <a:t>:</a:t>
            </a:r>
          </a:p>
          <a:p>
            <a:pPr marL="0" indent="0">
              <a:buNone/>
            </a:pPr>
            <a:endParaRPr lang="en-US" dirty="0">
              <a:latin typeface="American Typewriter Condensed Light" charset="0"/>
              <a:ea typeface="American Typewriter Condensed Light" charset="0"/>
              <a:cs typeface="American Typewriter Condensed Light" charset="0"/>
            </a:endParaRPr>
          </a:p>
          <a:p>
            <a:pPr marL="514350" lvl="0" indent="-514350">
              <a:buFont typeface="+mj-lt"/>
              <a:buAutoNum type="arabicPeriod"/>
            </a:pPr>
            <a:r>
              <a:rPr lang="en-US" dirty="0" smtClean="0">
                <a:latin typeface="American Typewriter Condensed Light" charset="0"/>
                <a:ea typeface="American Typewriter Condensed Light" charset="0"/>
                <a:cs typeface="American Typewriter Condensed Light" charset="0"/>
              </a:rPr>
              <a:t>The in between stage of living life and figuring it out.</a:t>
            </a:r>
          </a:p>
          <a:p>
            <a:pPr marL="514350" lvl="0" indent="-514350">
              <a:buFont typeface="+mj-lt"/>
              <a:buAutoNum type="arabicPeriod"/>
            </a:pPr>
            <a:r>
              <a:rPr lang="en-US" dirty="0" smtClean="0">
                <a:latin typeface="American Typewriter Condensed Light" charset="0"/>
                <a:ea typeface="American Typewriter Condensed Light" charset="0"/>
                <a:cs typeface="American Typewriter Condensed Light" charset="0"/>
              </a:rPr>
              <a:t>Hospitality Welcome Agent/Men’s </a:t>
            </a:r>
            <a:r>
              <a:rPr lang="en-US" dirty="0">
                <a:latin typeface="American Typewriter Condensed Light" charset="0"/>
                <a:ea typeface="American Typewriter Condensed Light" charset="0"/>
                <a:cs typeface="American Typewriter Condensed Light" charset="0"/>
              </a:rPr>
              <a:t>Style Concierge.</a:t>
            </a:r>
          </a:p>
          <a:p>
            <a:pPr marL="514350" lvl="0" indent="-514350">
              <a:buFont typeface="+mj-lt"/>
              <a:buAutoNum type="arabicPeriod"/>
            </a:pPr>
            <a:r>
              <a:rPr lang="en-US" dirty="0" smtClean="0">
                <a:latin typeface="American Typewriter Condensed Light" charset="0"/>
                <a:ea typeface="American Typewriter Condensed Light" charset="0"/>
                <a:cs typeface="American Typewriter Condensed Light" charset="0"/>
              </a:rPr>
              <a:t>Style/Entertainment </a:t>
            </a:r>
            <a:r>
              <a:rPr lang="en-US" dirty="0">
                <a:latin typeface="American Typewriter Condensed Light" charset="0"/>
                <a:ea typeface="American Typewriter Condensed Light" charset="0"/>
                <a:cs typeface="American Typewriter Condensed Light" charset="0"/>
              </a:rPr>
              <a:t>Architect.</a:t>
            </a:r>
          </a:p>
          <a:p>
            <a:pPr marL="514350" lvl="0" indent="-514350">
              <a:buFont typeface="+mj-lt"/>
              <a:buAutoNum type="arabicPeriod"/>
            </a:pPr>
            <a:r>
              <a:rPr lang="en-US" dirty="0">
                <a:latin typeface="American Typewriter Condensed Light" charset="0"/>
                <a:ea typeface="American Typewriter Condensed Light" charset="0"/>
                <a:cs typeface="American Typewriter Condensed Light" charset="0"/>
              </a:rPr>
              <a:t>Somewhat.</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And just like that, with 3 simple questions I’ve already created a visual on a couple of styles that will fit me. Even if you don’t identify a specific style, or even a piece, that will immediately correlate with your answers that’s fine. In the beginning we’re only realizing. Again, the key is being honest with yourself. Know that the only one benefiting is you, and of course whoever your </a:t>
            </a:r>
            <a:r>
              <a:rPr lang="en-US" dirty="0" err="1">
                <a:latin typeface="American Typewriter Condensed Light" charset="0"/>
                <a:ea typeface="American Typewriter Condensed Light" charset="0"/>
                <a:cs typeface="American Typewriter Condensed Light" charset="0"/>
              </a:rPr>
              <a:t>woo’ing</a:t>
            </a:r>
            <a:r>
              <a:rPr lang="en-US" dirty="0">
                <a:latin typeface="American Typewriter Condensed Light" charset="0"/>
                <a:ea typeface="American Typewriter Condensed Light" charset="0"/>
                <a:cs typeface="American Typewriter Condensed Light" charset="0"/>
              </a:rPr>
              <a:t>. Your answers don’t have to have to be long nor short, but the more detail the better for you</a:t>
            </a:r>
            <a:r>
              <a:rPr lang="en-US" dirty="0" smtClean="0">
                <a:latin typeface="American Typewriter Condensed Light" charset="0"/>
                <a:ea typeface="American Typewriter Condensed Light" charset="0"/>
                <a:cs typeface="American Typewriter Condensed Light" charset="0"/>
              </a:rPr>
              <a:t>.</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a:latin typeface="American Typewriter Condensed Light" charset="0"/>
                <a:ea typeface="American Typewriter Condensed Light" charset="0"/>
                <a:cs typeface="American Typewriter Condensed Light" charset="0"/>
              </a:rPr>
              <a:t>Getting Personal can be tough if you don’t recognize exactly what it may be that you want to magnify, so make sure going into it you have a clear view and understanding</a:t>
            </a:r>
            <a:r>
              <a:rPr lang="en-US" dirty="0" smtClean="0">
                <a:latin typeface="American Typewriter Condensed Light" charset="0"/>
                <a:ea typeface="American Typewriter Condensed Light" charset="0"/>
                <a:cs typeface="American Typewriter Condensed Light" charset="0"/>
              </a:rPr>
              <a:t>.</a:t>
            </a:r>
          </a:p>
          <a:p>
            <a:pPr marL="0" indent="0" algn="ctr">
              <a:buNone/>
            </a:pPr>
            <a:r>
              <a:rPr lang="en-US" dirty="0" smtClean="0">
                <a:latin typeface="American Typewriter Condensed Light" charset="0"/>
                <a:ea typeface="American Typewriter Condensed Light" charset="0"/>
                <a:cs typeface="American Typewriter Condensed Light" charset="0"/>
              </a:rPr>
              <a:t>You can get a better view on different Styles </a:t>
            </a:r>
            <a:r>
              <a:rPr lang="en-US" dirty="0" smtClean="0">
                <a:latin typeface="American Typewriter Condensed Light" charset="0"/>
                <a:ea typeface="American Typewriter Condensed Light" charset="0"/>
                <a:cs typeface="American Typewriter Condensed Light" charset="0"/>
                <a:hlinkClick r:id="rId3"/>
              </a:rPr>
              <a:t>Here.</a:t>
            </a:r>
            <a:endParaRPr lang="en-US" dirty="0" smtClean="0">
              <a:latin typeface="American Typewriter Condensed Light" charset="0"/>
              <a:ea typeface="American Typewriter Condensed Light" charset="0"/>
              <a:cs typeface="American Typewriter Condensed Light" charset="0"/>
            </a:endParaRPr>
          </a:p>
        </p:txBody>
      </p:sp>
      <p:cxnSp>
        <p:nvCxnSpPr>
          <p:cNvPr id="4" name="Straight Connector 3"/>
          <p:cNvCxnSpPr/>
          <p:nvPr/>
        </p:nvCxnSpPr>
        <p:spPr>
          <a:xfrm flipV="1">
            <a:off x="1828955" y="2157420"/>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1828955" y="2519368"/>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828955" y="1302553"/>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1828955" y="1683549"/>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17270329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3024" y="371475"/>
            <a:ext cx="10729913" cy="6115050"/>
          </a:xfrm>
        </p:spPr>
        <p:txBody>
          <a:bodyPr>
            <a:normAutofit fontScale="85000" lnSpcReduction="10000"/>
          </a:bodyPr>
          <a:lstStyle/>
          <a:p>
            <a:pPr marL="0" indent="0">
              <a:buNone/>
            </a:pPr>
            <a:r>
              <a:rPr lang="en-US" dirty="0">
                <a:latin typeface="American Typewriter Condensed Light" charset="0"/>
                <a:ea typeface="American Typewriter Condensed Light" charset="0"/>
                <a:cs typeface="American Typewriter Condensed Light" charset="0"/>
              </a:rPr>
              <a:t>Now, reflecting on your answers I’m sure you’re already creating a new vision for yourself. Questions like these are vital for any circumstance, even beyond personal style situations, because they allow you to focus on a certain point within yourself with honesty. Self-Analysis is the number one way to fix internal or even external attributes that you think requires correction. Who else knows you better than yourself?</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One thing I noticed after completing my brief questionnaire were daily task that I did. Directing me to Question 4’s answer, “somewhat”. Not an answer that you’d expect from a professional, huh? But through being honest with myself, I was easily able to adjust </a:t>
            </a:r>
            <a:r>
              <a:rPr lang="en-US" dirty="0" smtClean="0">
                <a:latin typeface="American Typewriter Condensed Light" charset="0"/>
                <a:ea typeface="American Typewriter Condensed Light" charset="0"/>
                <a:cs typeface="American Typewriter Condensed Light" charset="0"/>
              </a:rPr>
              <a:t>to-</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lgn="ctr">
              <a:buNone/>
            </a:pPr>
            <a:r>
              <a:rPr lang="en-US" dirty="0" smtClean="0">
                <a:latin typeface="American Typewriter Condensed Light" charset="0"/>
                <a:ea typeface="American Typewriter Condensed Light" charset="0"/>
                <a:cs typeface="American Typewriter Condensed Light" charset="0"/>
              </a:rPr>
              <a:t>Step </a:t>
            </a:r>
            <a:r>
              <a:rPr lang="en-US" dirty="0">
                <a:latin typeface="American Typewriter Condensed Light" charset="0"/>
                <a:ea typeface="American Typewriter Condensed Light" charset="0"/>
                <a:cs typeface="American Typewriter Condensed Light" charset="0"/>
              </a:rPr>
              <a:t>2: </a:t>
            </a:r>
            <a:r>
              <a:rPr lang="en-US" u="sng" dirty="0">
                <a:latin typeface="American Typewriter Condensed Light" charset="0"/>
                <a:ea typeface="American Typewriter Condensed Light" charset="0"/>
                <a:cs typeface="American Typewriter Condensed Light" charset="0"/>
              </a:rPr>
              <a:t>Knowing Your Surroundings</a:t>
            </a:r>
            <a:r>
              <a:rPr lang="en-US" dirty="0">
                <a:latin typeface="American Typewriter Condensed Light" charset="0"/>
                <a:ea typeface="American Typewriter Condensed Light" charset="0"/>
                <a:cs typeface="American Typewriter Condensed Light" charset="0"/>
              </a:rPr>
              <a:t>.</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Knowing Your surroundings is extremely fundamental with </a:t>
            </a:r>
            <a:r>
              <a:rPr lang="en-US" dirty="0" err="1">
                <a:latin typeface="American Typewriter Condensed Light" charset="0"/>
                <a:ea typeface="American Typewriter Condensed Light" charset="0"/>
                <a:cs typeface="American Typewriter Condensed Light" charset="0"/>
              </a:rPr>
              <a:t>INDETITYfying</a:t>
            </a:r>
            <a:r>
              <a:rPr lang="en-US" dirty="0">
                <a:latin typeface="American Typewriter Condensed Light" charset="0"/>
                <a:ea typeface="American Typewriter Condensed Light" charset="0"/>
                <a:cs typeface="American Typewriter Condensed Light" charset="0"/>
              </a:rPr>
              <a:t>. It enhances your senses, enabling you to recognize, and reveal, aspects to further your personal style. With knowing your surroundings, you adapt and become one with who you truly are.</a:t>
            </a:r>
          </a:p>
          <a:p>
            <a:pPr marL="0" indent="0">
              <a:buNone/>
            </a:pPr>
            <a:r>
              <a:rPr lang="en-US" dirty="0"/>
              <a:t> </a:t>
            </a:r>
          </a:p>
          <a:p>
            <a:endParaRPr lang="en-US" dirty="0"/>
          </a:p>
        </p:txBody>
      </p:sp>
      <p:sp>
        <p:nvSpPr>
          <p:cNvPr id="4" name="TextBox 3"/>
          <p:cNvSpPr txBox="1"/>
          <p:nvPr/>
        </p:nvSpPr>
        <p:spPr>
          <a:xfrm>
            <a:off x="5734630" y="26894"/>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4409288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5668" y="348941"/>
            <a:ext cx="10658475" cy="6186487"/>
          </a:xfrm>
        </p:spPr>
        <p:txBody>
          <a:bodyPr>
            <a:normAutofit fontScale="92500" lnSpcReduction="10000"/>
          </a:bodyPr>
          <a:lstStyle/>
          <a:p>
            <a:pPr marL="0" indent="0">
              <a:buNone/>
            </a:pPr>
            <a:r>
              <a:rPr lang="en-US" sz="2600" dirty="0">
                <a:latin typeface="American Typewriter Condensed Light" charset="0"/>
                <a:ea typeface="American Typewriter Condensed Light" charset="0"/>
                <a:cs typeface="American Typewriter Condensed Light" charset="0"/>
              </a:rPr>
              <a:t>To know your surroundings you must identify your everyday. For </a:t>
            </a:r>
            <a:r>
              <a:rPr lang="en-US" sz="2600" dirty="0" smtClean="0">
                <a:latin typeface="American Typewriter Condensed Light" charset="0"/>
                <a:ea typeface="American Typewriter Condensed Light" charset="0"/>
                <a:cs typeface="American Typewriter Condensed Light" charset="0"/>
              </a:rPr>
              <a:t>example- </a:t>
            </a:r>
            <a:r>
              <a:rPr lang="en-US" sz="2600" dirty="0">
                <a:latin typeface="American Typewriter Condensed Light" charset="0"/>
                <a:ea typeface="American Typewriter Condensed Light" charset="0"/>
                <a:cs typeface="American Typewriter Condensed Light" charset="0"/>
              </a:rPr>
              <a:t>3 main things I focus on are</a:t>
            </a:r>
            <a:r>
              <a:rPr lang="en-US" sz="2600" dirty="0" smtClean="0">
                <a:latin typeface="American Typewriter Condensed Light" charset="0"/>
                <a:ea typeface="American Typewriter Condensed Light" charset="0"/>
                <a:cs typeface="American Typewriter Condensed Light" charset="0"/>
              </a:rPr>
              <a:t>:</a:t>
            </a:r>
            <a:r>
              <a:rPr lang="en-US" sz="2600" dirty="0">
                <a:latin typeface="American Typewriter Condensed Light" charset="0"/>
                <a:ea typeface="American Typewriter Condensed Light" charset="0"/>
                <a:cs typeface="American Typewriter Condensed Light" charset="0"/>
              </a:rPr>
              <a:t>      </a:t>
            </a:r>
            <a:endParaRPr lang="en-US" sz="2600" dirty="0" smtClean="0">
              <a:latin typeface="American Typewriter Condensed Light" charset="0"/>
              <a:ea typeface="American Typewriter Condensed Light" charset="0"/>
              <a:cs typeface="American Typewriter Condensed Light" charset="0"/>
            </a:endParaRPr>
          </a:p>
          <a:p>
            <a:pPr marL="0" indent="0">
              <a:buNone/>
            </a:pPr>
            <a:r>
              <a:rPr lang="en-US" sz="2600" dirty="0">
                <a:latin typeface="American Typewriter Condensed Light" charset="0"/>
                <a:ea typeface="American Typewriter Condensed Light" charset="0"/>
                <a:cs typeface="American Typewriter Condensed Light" charset="0"/>
              </a:rPr>
              <a:t>                   </a:t>
            </a:r>
          </a:p>
          <a:p>
            <a:pPr marL="971550" lvl="1" indent="-514350">
              <a:buFont typeface="+mj-lt"/>
              <a:buAutoNum type="arabicPeriod"/>
            </a:pPr>
            <a:r>
              <a:rPr lang="en-US" sz="2600" dirty="0" smtClean="0">
                <a:latin typeface="American Typewriter Condensed Light" charset="0"/>
                <a:ea typeface="American Typewriter Condensed Light" charset="0"/>
                <a:cs typeface="American Typewriter Condensed Light" charset="0"/>
              </a:rPr>
              <a:t>The </a:t>
            </a:r>
            <a:r>
              <a:rPr lang="en-US" sz="2600" dirty="0">
                <a:latin typeface="American Typewriter Condensed Light" charset="0"/>
                <a:ea typeface="American Typewriter Condensed Light" charset="0"/>
                <a:cs typeface="American Typewriter Condensed Light" charset="0"/>
              </a:rPr>
              <a:t>current project I’m working on/current </a:t>
            </a:r>
            <a:r>
              <a:rPr lang="en-US" sz="2600" dirty="0" smtClean="0">
                <a:latin typeface="American Typewriter Condensed Light" charset="0"/>
                <a:ea typeface="American Typewriter Condensed Light" charset="0"/>
                <a:cs typeface="American Typewriter Condensed Light" charset="0"/>
              </a:rPr>
              <a:t>job.</a:t>
            </a:r>
          </a:p>
          <a:p>
            <a:pPr marL="971550" lvl="1" indent="-514350">
              <a:buFont typeface="+mj-lt"/>
              <a:buAutoNum type="arabicPeriod"/>
            </a:pPr>
            <a:r>
              <a:rPr lang="en-US" sz="2600" dirty="0" smtClean="0">
                <a:latin typeface="American Typewriter Condensed Light" charset="0"/>
                <a:ea typeface="American Typewriter Condensed Light" charset="0"/>
                <a:cs typeface="American Typewriter Condensed Light" charset="0"/>
              </a:rPr>
              <a:t>My </a:t>
            </a:r>
            <a:r>
              <a:rPr lang="en-US" sz="2600" dirty="0">
                <a:latin typeface="American Typewriter Condensed Light" charset="0"/>
                <a:ea typeface="American Typewriter Condensed Light" charset="0"/>
                <a:cs typeface="American Typewriter Condensed Light" charset="0"/>
              </a:rPr>
              <a:t>Direct circle of </a:t>
            </a:r>
            <a:r>
              <a:rPr lang="en-US" sz="2600" dirty="0" smtClean="0">
                <a:latin typeface="American Typewriter Condensed Light" charset="0"/>
                <a:ea typeface="American Typewriter Condensed Light" charset="0"/>
                <a:cs typeface="American Typewriter Condensed Light" charset="0"/>
              </a:rPr>
              <a:t>friends.</a:t>
            </a:r>
          </a:p>
          <a:p>
            <a:pPr marL="971550" lvl="1" indent="-514350">
              <a:buFont typeface="+mj-lt"/>
              <a:buAutoNum type="arabicPeriod"/>
            </a:pPr>
            <a:r>
              <a:rPr lang="en-US" sz="2600" dirty="0" smtClean="0">
                <a:latin typeface="American Typewriter Condensed Light" charset="0"/>
                <a:ea typeface="American Typewriter Condensed Light" charset="0"/>
                <a:cs typeface="American Typewriter Condensed Light" charset="0"/>
              </a:rPr>
              <a:t>My </a:t>
            </a:r>
            <a:r>
              <a:rPr lang="en-US" sz="2600" dirty="0">
                <a:latin typeface="American Typewriter Condensed Light" charset="0"/>
                <a:ea typeface="American Typewriter Condensed Light" charset="0"/>
                <a:cs typeface="American Typewriter Condensed Light" charset="0"/>
              </a:rPr>
              <a:t>home environment.</a:t>
            </a:r>
          </a:p>
          <a:p>
            <a:pPr marL="0" indent="0">
              <a:buNone/>
            </a:pPr>
            <a:r>
              <a:rPr lang="en-US" sz="2600" dirty="0">
                <a:latin typeface="American Typewriter Condensed Light" charset="0"/>
                <a:ea typeface="American Typewriter Condensed Light" charset="0"/>
                <a:cs typeface="American Typewriter Condensed Light" charset="0"/>
              </a:rPr>
              <a:t>                      </a:t>
            </a:r>
          </a:p>
          <a:p>
            <a:pPr marL="0" indent="0">
              <a:buNone/>
            </a:pPr>
            <a:r>
              <a:rPr lang="en-US" sz="2600" dirty="0">
                <a:latin typeface="American Typewriter Condensed Light" charset="0"/>
                <a:ea typeface="American Typewriter Condensed Light" charset="0"/>
                <a:cs typeface="American Typewriter Condensed Light" charset="0"/>
              </a:rPr>
              <a:t>T</a:t>
            </a:r>
            <a:r>
              <a:rPr lang="en-US" sz="2600" dirty="0" smtClean="0">
                <a:latin typeface="American Typewriter Condensed Light" charset="0"/>
                <a:ea typeface="American Typewriter Condensed Light" charset="0"/>
                <a:cs typeface="American Typewriter Condensed Light" charset="0"/>
              </a:rPr>
              <a:t>he </a:t>
            </a:r>
            <a:r>
              <a:rPr lang="en-US" sz="2600" dirty="0">
                <a:latin typeface="American Typewriter Condensed Light" charset="0"/>
                <a:ea typeface="American Typewriter Condensed Light" charset="0"/>
                <a:cs typeface="American Typewriter Condensed Light" charset="0"/>
              </a:rPr>
              <a:t>three main things that you choose to focus on doesn’t have to be identical to mine. Whatever you feel like affects your daily mood and/or routine is what you’d qualify as your surroundings. Pinpoint those three things and begin to analyze. Is there anything you’d like to change? Anything you’d like to enhance? Or should you just start completely over from </a:t>
            </a:r>
            <a:r>
              <a:rPr lang="en-US" sz="2600" dirty="0" smtClean="0">
                <a:latin typeface="American Typewriter Condensed Light" charset="0"/>
                <a:ea typeface="American Typewriter Condensed Light" charset="0"/>
                <a:cs typeface="American Typewriter Condensed Light" charset="0"/>
              </a:rPr>
              <a:t>scratch? </a:t>
            </a:r>
          </a:p>
          <a:p>
            <a:pPr marL="0" indent="0">
              <a:buNone/>
            </a:pPr>
            <a:endParaRPr lang="en-US" sz="2600" dirty="0" smtClean="0">
              <a:latin typeface="American Typewriter Condensed Light" charset="0"/>
              <a:ea typeface="American Typewriter Condensed Light" charset="0"/>
              <a:cs typeface="American Typewriter Condensed Light" charset="0"/>
            </a:endParaRPr>
          </a:p>
          <a:p>
            <a:pPr marL="971550" lvl="1" indent="-514350">
              <a:buFont typeface="+mj-lt"/>
              <a:buAutoNum type="arabicPeriod"/>
            </a:pPr>
            <a:r>
              <a:rPr lang="en-US" sz="2600" dirty="0">
                <a:latin typeface="American Typewriter Condensed Light" charset="0"/>
                <a:ea typeface="American Typewriter Condensed Light" charset="0"/>
                <a:cs typeface="American Typewriter Condensed Light" charset="0"/>
              </a:rPr>
              <a:t> </a:t>
            </a:r>
            <a:endParaRPr lang="en-US" sz="2600" dirty="0" smtClean="0">
              <a:latin typeface="American Typewriter Condensed Light" charset="0"/>
              <a:ea typeface="American Typewriter Condensed Light" charset="0"/>
              <a:cs typeface="American Typewriter Condensed Light" charset="0"/>
            </a:endParaRPr>
          </a:p>
          <a:p>
            <a:pPr marL="971550" lvl="1" indent="-514350">
              <a:buFont typeface="+mj-lt"/>
              <a:buAutoNum type="arabicPeriod"/>
            </a:pPr>
            <a:r>
              <a:rPr lang="en-US" sz="2600" dirty="0">
                <a:latin typeface="American Typewriter Condensed Light" charset="0"/>
                <a:ea typeface="American Typewriter Condensed Light" charset="0"/>
                <a:cs typeface="American Typewriter Condensed Light" charset="0"/>
              </a:rPr>
              <a:t> </a:t>
            </a:r>
            <a:endParaRPr lang="en-US" sz="2600" dirty="0" smtClean="0">
              <a:latin typeface="American Typewriter Condensed Light" charset="0"/>
              <a:ea typeface="American Typewriter Condensed Light" charset="0"/>
              <a:cs typeface="American Typewriter Condensed Light" charset="0"/>
            </a:endParaRPr>
          </a:p>
          <a:p>
            <a:pPr marL="971550" lvl="1" indent="-514350">
              <a:buFont typeface="+mj-lt"/>
              <a:buAutoNum type="arabicPeriod"/>
            </a:pPr>
            <a:r>
              <a:rPr lang="en-US" sz="2600" dirty="0">
                <a:latin typeface="American Typewriter Condensed Light" charset="0"/>
                <a:ea typeface="American Typewriter Condensed Light" charset="0"/>
                <a:cs typeface="American Typewriter Condensed Light" charset="0"/>
              </a:rPr>
              <a:t> </a:t>
            </a:r>
          </a:p>
          <a:p>
            <a:pPr marL="0" indent="0" algn="ctr">
              <a:buNone/>
            </a:pPr>
            <a:r>
              <a:rPr lang="en-US" sz="2600" dirty="0" smtClean="0">
                <a:latin typeface="American Typewriter Condensed Light" charset="0"/>
                <a:ea typeface="American Typewriter Condensed Light" charset="0"/>
                <a:cs typeface="American Typewriter Condensed Light" charset="0"/>
              </a:rPr>
              <a:t>Once identified, proceed </a:t>
            </a:r>
            <a:r>
              <a:rPr lang="en-US" sz="2600" dirty="0">
                <a:latin typeface="American Typewriter Condensed Light" charset="0"/>
                <a:ea typeface="American Typewriter Condensed Light" charset="0"/>
                <a:cs typeface="American Typewriter Condensed Light" charset="0"/>
              </a:rPr>
              <a:t>to detail those 3 pinpoints</a:t>
            </a:r>
            <a:r>
              <a:rPr lang="en-US" sz="2600" dirty="0" smtClean="0">
                <a:latin typeface="American Typewriter Condensed Light" charset="0"/>
                <a:ea typeface="American Typewriter Condensed Light" charset="0"/>
                <a:cs typeface="American Typewriter Condensed Light" charset="0"/>
              </a:rPr>
              <a:t>.</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endParaRPr lang="en-US" dirty="0"/>
          </a:p>
        </p:txBody>
      </p:sp>
      <p:cxnSp>
        <p:nvCxnSpPr>
          <p:cNvPr id="4" name="Straight Connector 3"/>
          <p:cNvCxnSpPr/>
          <p:nvPr/>
        </p:nvCxnSpPr>
        <p:spPr>
          <a:xfrm flipV="1">
            <a:off x="2471891" y="1656594"/>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471891" y="1990789"/>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471891" y="2390788"/>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178843" y="5148300"/>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178843" y="5496782"/>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178843" y="5887685"/>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70992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328613"/>
            <a:ext cx="10658475" cy="6300788"/>
          </a:xfrm>
        </p:spPr>
        <p:txBody>
          <a:bodyPr/>
          <a:lstStyle/>
          <a:p>
            <a:pPr marL="0" indent="0">
              <a:buNone/>
            </a:pPr>
            <a:r>
              <a:rPr lang="en-US" b="1" u="sng" dirty="0" smtClean="0">
                <a:solidFill>
                  <a:srgbClr val="011EAA"/>
                </a:solidFill>
                <a:latin typeface="American Typewriter Condensed Light" charset="0"/>
                <a:ea typeface="American Typewriter Condensed Light" charset="0"/>
                <a:cs typeface="American Typewriter Condensed Light" charset="0"/>
              </a:rPr>
              <a:t>Home Environment</a:t>
            </a:r>
            <a:r>
              <a:rPr lang="en-US" dirty="0" smtClean="0">
                <a:solidFill>
                  <a:srgbClr val="011EAA"/>
                </a:solidFill>
                <a:latin typeface="American Typewriter Condensed Light" charset="0"/>
                <a:ea typeface="American Typewriter Condensed Light" charset="0"/>
                <a:cs typeface="American Typewriter Condensed Light" charset="0"/>
              </a:rPr>
              <a:t>. </a:t>
            </a:r>
            <a:r>
              <a:rPr lang="en-US" dirty="0" smtClean="0">
                <a:latin typeface="American Typewriter Condensed Light" charset="0"/>
                <a:ea typeface="American Typewriter Condensed Light" charset="0"/>
                <a:cs typeface="American Typewriter Condensed Light" charset="0"/>
              </a:rPr>
              <a:t>What you are surrounded by daily will reflect in your physical appearance. Whether you recognize it or not, someone will. If your home is full of sports magazines and empty beer bottles, nine times out of ten your closet is going to be slightly full of varsity jackets, jeans, and a couple of tee-shirts. If you work in a corporate setting, you probably dread it. It isn’t a true representation of your true style. This is why it is very important to recognize your personal style. Grandma was right when she tells you it starts at home.</a:t>
            </a:r>
          </a:p>
          <a:p>
            <a:pPr marL="0" indent="0">
              <a:buNone/>
            </a:pPr>
            <a:endParaRPr lang="en-US" dirty="0" smtClean="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The </a:t>
            </a:r>
            <a:r>
              <a:rPr lang="en-US" dirty="0">
                <a:latin typeface="American Typewriter Condensed Light" charset="0"/>
                <a:ea typeface="American Typewriter Condensed Light" charset="0"/>
                <a:cs typeface="American Typewriter Condensed Light" charset="0"/>
              </a:rPr>
              <a:t>best way to </a:t>
            </a:r>
            <a:r>
              <a:rPr lang="en-US" dirty="0" smtClean="0">
                <a:latin typeface="American Typewriter Condensed Light" charset="0"/>
                <a:ea typeface="American Typewriter Condensed Light" charset="0"/>
                <a:cs typeface="American Typewriter Condensed Light" charset="0"/>
              </a:rPr>
              <a:t>better your </a:t>
            </a:r>
            <a:r>
              <a:rPr lang="en-US" dirty="0">
                <a:latin typeface="American Typewriter Condensed Light" charset="0"/>
                <a:ea typeface="American Typewriter Condensed Light" charset="0"/>
                <a:cs typeface="American Typewriter Condensed Light" charset="0"/>
              </a:rPr>
              <a:t>current circumstances is a more detailed assessment. You have to locate exactly what it is that you’d like to change and execute on each one by one. Know that everything won’t happen overnight, but with consistency and patience you’ll slowly find yourself becoming the gentleman you've always been</a:t>
            </a:r>
            <a:r>
              <a:rPr lang="en-US" dirty="0" smtClean="0">
                <a:latin typeface="American Typewriter Condensed Light" charset="0"/>
                <a:ea typeface="American Typewriter Condensed Light" charset="0"/>
                <a:cs typeface="American Typewriter Condensed Light" charset="0"/>
              </a:rPr>
              <a:t>.</a:t>
            </a:r>
            <a:endParaRPr lang="en-US" dirty="0">
              <a:latin typeface="American Typewriter Condensed Light" charset="0"/>
              <a:ea typeface="American Typewriter Condensed Light" charset="0"/>
              <a:cs typeface="American Typewriter Condensed Light" charset="0"/>
            </a:endParaRPr>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13466094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751" y="371476"/>
            <a:ext cx="10510836" cy="5857876"/>
          </a:xfrm>
        </p:spPr>
        <p:txBody>
          <a:bodyPr/>
          <a:lstStyle/>
          <a:p>
            <a:pPr marL="0" indent="0">
              <a:buNone/>
            </a:pPr>
            <a:r>
              <a:rPr lang="en-US" dirty="0" smtClean="0"/>
              <a:t> </a:t>
            </a:r>
            <a:r>
              <a:rPr lang="en-US" dirty="0" smtClean="0">
                <a:latin typeface="American Typewriter Condensed Light" charset="0"/>
                <a:ea typeface="American Typewriter Condensed Light" charset="0"/>
                <a:cs typeface="American Typewriter Condensed Light" charset="0"/>
              </a:rPr>
              <a:t>1.)</a:t>
            </a:r>
            <a:endParaRPr lang="en-US" dirty="0">
              <a:latin typeface="American Typewriter Condensed Light" charset="0"/>
              <a:ea typeface="American Typewriter Condensed Light" charset="0"/>
              <a:cs typeface="American Typewriter Condensed Light" charset="0"/>
            </a:endParaRPr>
          </a:p>
        </p:txBody>
      </p:sp>
      <p:cxnSp>
        <p:nvCxnSpPr>
          <p:cNvPr id="4" name="Straight Connector 3"/>
          <p:cNvCxnSpPr/>
          <p:nvPr/>
        </p:nvCxnSpPr>
        <p:spPr>
          <a:xfrm flipV="1">
            <a:off x="1981354" y="718610"/>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1428751" y="1223979"/>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428751" y="1775245"/>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428751" y="2915814"/>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428751" y="2309208"/>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428751" y="3520694"/>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428751" y="4687572"/>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1428751" y="4104133"/>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428751" y="5216295"/>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428751" y="5745018"/>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428751" y="6252300"/>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3287021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0328" y="369332"/>
            <a:ext cx="10610850" cy="6172200"/>
          </a:xfrm>
        </p:spPr>
        <p:txBody>
          <a:bodyPr>
            <a:normAutofit/>
          </a:bodyPr>
          <a:lstStyle/>
          <a:p>
            <a:pPr marL="0" indent="0">
              <a:buNone/>
            </a:pPr>
            <a:r>
              <a:rPr lang="en-US" b="1" u="sng" dirty="0" smtClean="0">
                <a:solidFill>
                  <a:srgbClr val="011EAA"/>
                </a:solidFill>
                <a:latin typeface="American Typewriter Condensed Light" charset="0"/>
                <a:ea typeface="American Typewriter Condensed Light" charset="0"/>
                <a:cs typeface="American Typewriter Condensed Light" charset="0"/>
              </a:rPr>
              <a:t>Friends: </a:t>
            </a:r>
            <a:r>
              <a:rPr lang="en-US" dirty="0">
                <a:latin typeface="American Typewriter Condensed Light" charset="0"/>
                <a:ea typeface="American Typewriter Condensed Light" charset="0"/>
                <a:cs typeface="American Typewriter Condensed Light" charset="0"/>
              </a:rPr>
              <a:t>Your friends, and other relationships, have a direct impact on your everyday goings. Now this doesn’t necessarily mean that you’ll all dress alike, and have identical choices in Fashion, or even enjoy doing the same things, BUT remember how often you’re around your friends. Now before you go all, “Oh hell no, F$CK that I'm a man, I have my own brain.” on me, recognize that we’re only talking about fashion and helping YOU elevate. After all, it is true that you become what you hang around.</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So, do you have to worry about one or two of your friends look the par at an event? If so, direct them to this ode to life (the book you’re currently reading). They’re just as much of you as you. Kind of like guilty by association. If your friends are a Fashion Homicide, well…</a:t>
            </a:r>
          </a:p>
          <a:p>
            <a:pPr marL="0" indent="0">
              <a:buNone/>
            </a:pPr>
            <a:endParaRPr lang="en-US" dirty="0"/>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693339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751" y="371476"/>
            <a:ext cx="10510836" cy="5857876"/>
          </a:xfrm>
        </p:spPr>
        <p:txBody>
          <a:bodyPr/>
          <a:lstStyle/>
          <a:p>
            <a:pPr marL="0" indent="0">
              <a:buNone/>
            </a:pPr>
            <a:r>
              <a:rPr lang="en-US" dirty="0" smtClean="0">
                <a:latin typeface="American Typewriter Condensed Light" charset="0"/>
                <a:ea typeface="American Typewriter Condensed Light" charset="0"/>
                <a:cs typeface="American Typewriter Condensed Light" charset="0"/>
              </a:rPr>
              <a:t>2.)</a:t>
            </a:r>
            <a:endParaRPr lang="en-US" dirty="0">
              <a:latin typeface="American Typewriter Condensed Light" charset="0"/>
              <a:ea typeface="American Typewriter Condensed Light" charset="0"/>
              <a:cs typeface="American Typewriter Condensed Light" charset="0"/>
            </a:endParaRPr>
          </a:p>
        </p:txBody>
      </p:sp>
      <p:cxnSp>
        <p:nvCxnSpPr>
          <p:cNvPr id="4" name="Straight Connector 3"/>
          <p:cNvCxnSpPr/>
          <p:nvPr/>
        </p:nvCxnSpPr>
        <p:spPr>
          <a:xfrm flipV="1">
            <a:off x="1981354" y="718610"/>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1428751" y="1223979"/>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428751" y="1775245"/>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428751" y="2915814"/>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428751" y="2309208"/>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428751" y="3520694"/>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428751" y="4687572"/>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1428751" y="4104133"/>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428751" y="5216295"/>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428751" y="5745018"/>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428751" y="6252300"/>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849066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0328" y="369332"/>
            <a:ext cx="10610850" cy="6172200"/>
          </a:xfrm>
          <a:noFill/>
        </p:spPr>
        <p:txBody>
          <a:bodyPr>
            <a:normAutofit/>
          </a:bodyPr>
          <a:lstStyle/>
          <a:p>
            <a:pPr marL="0" indent="0">
              <a:buNone/>
            </a:pPr>
            <a:r>
              <a:rPr lang="en-US" b="1" u="sng" dirty="0" smtClean="0">
                <a:solidFill>
                  <a:srgbClr val="011EAA"/>
                </a:solidFill>
                <a:latin typeface="American Typewriter Condensed Light" charset="0"/>
                <a:ea typeface="American Typewriter Condensed Light" charset="0"/>
                <a:cs typeface="American Typewriter Condensed Light" charset="0"/>
              </a:rPr>
              <a:t>Career: </a:t>
            </a:r>
            <a:r>
              <a:rPr lang="en-US" dirty="0">
                <a:latin typeface="American Typewriter Condensed Light" charset="0"/>
                <a:ea typeface="American Typewriter Condensed Light" charset="0"/>
                <a:cs typeface="American Typewriter Condensed Light" charset="0"/>
              </a:rPr>
              <a:t>This will by far be the most important recognition. Your career is so fundamental to your appearance. If you’re in the catering field, unfortunately you can’t go into work in your favorite sneaks and tracksuit and your hair free-balling. If you’re a Hospitality agent you can’t take care of the guest in a graphic tee and your best pair of jeans. There are standards that have to be abided by, which isn’t a bad thing at all. A pro of your career is that those good standards and habits can roll around into your personal. This could also be a con depending on the matter.</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What impact does your career have on your personal style? Positive? Negative? Or do you just know how to equally balance. Regardless of your answer, the good thing is you can use this to recognize your style both on and off the clock. Although, it’s always good to love what you do. That ambiance will exude when you do.</a:t>
            </a:r>
          </a:p>
          <a:p>
            <a:pPr marL="0" indent="0">
              <a:buNone/>
            </a:pPr>
            <a:endParaRPr lang="en-US" dirty="0"/>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448801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751" y="371476"/>
            <a:ext cx="10510836" cy="5857876"/>
          </a:xfrm>
        </p:spPr>
        <p:txBody>
          <a:bodyPr/>
          <a:lstStyle/>
          <a:p>
            <a:pPr marL="0" indent="0">
              <a:buNone/>
            </a:pPr>
            <a:r>
              <a:rPr lang="en-US" dirty="0">
                <a:latin typeface="American Typewriter Condensed Light" charset="0"/>
                <a:ea typeface="American Typewriter Condensed Light" charset="0"/>
                <a:cs typeface="American Typewriter Condensed Light" charset="0"/>
              </a:rPr>
              <a:t>3</a:t>
            </a:r>
            <a:r>
              <a:rPr lang="en-US" dirty="0" smtClean="0">
                <a:latin typeface="American Typewriter Condensed Light" charset="0"/>
                <a:ea typeface="American Typewriter Condensed Light" charset="0"/>
                <a:cs typeface="American Typewriter Condensed Light" charset="0"/>
              </a:rPr>
              <a:t>.)</a:t>
            </a:r>
            <a:endParaRPr lang="en-US" dirty="0">
              <a:latin typeface="American Typewriter Condensed Light" charset="0"/>
              <a:ea typeface="American Typewriter Condensed Light" charset="0"/>
              <a:cs typeface="American Typewriter Condensed Light" charset="0"/>
            </a:endParaRPr>
          </a:p>
        </p:txBody>
      </p:sp>
      <p:cxnSp>
        <p:nvCxnSpPr>
          <p:cNvPr id="4" name="Straight Connector 3"/>
          <p:cNvCxnSpPr/>
          <p:nvPr/>
        </p:nvCxnSpPr>
        <p:spPr>
          <a:xfrm flipV="1">
            <a:off x="1981354" y="718610"/>
            <a:ext cx="9158287" cy="142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1428751" y="1223979"/>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428751" y="1775245"/>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428751" y="2915814"/>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428751" y="2309208"/>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428751" y="3520694"/>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428751" y="4687572"/>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1428751" y="4104133"/>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428751" y="5216295"/>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428751" y="5745018"/>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428751" y="6252300"/>
            <a:ext cx="9710890" cy="42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15882568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8737" y="369332"/>
            <a:ext cx="10863263" cy="6400801"/>
          </a:xfrm>
        </p:spPr>
        <p:txBody>
          <a:bodyPr>
            <a:normAutofit fontScale="70000" lnSpcReduction="20000"/>
          </a:bodyPr>
          <a:lstStyle/>
          <a:p>
            <a:pPr marL="0" indent="0">
              <a:buNone/>
            </a:pPr>
            <a:r>
              <a:rPr lang="en-US" sz="3100" dirty="0">
                <a:latin typeface="American Typewriter Condensed Light" charset="0"/>
                <a:ea typeface="American Typewriter Condensed Light" charset="0"/>
                <a:cs typeface="American Typewriter Condensed Light" charset="0"/>
              </a:rPr>
              <a:t>All of the factors that we just went over are each fundamental to you and furthering your Style. With all of your new changes, </a:t>
            </a:r>
            <a:r>
              <a:rPr lang="en-US" sz="3100" u="sng" dirty="0">
                <a:latin typeface="American Typewriter Condensed Light" charset="0"/>
                <a:ea typeface="American Typewriter Condensed Light" charset="0"/>
                <a:cs typeface="American Typewriter Condensed Light" charset="0"/>
              </a:rPr>
              <a:t>Finding Your Style Comfort Level</a:t>
            </a:r>
            <a:r>
              <a:rPr lang="en-US" sz="3100" dirty="0">
                <a:latin typeface="American Typewriter Condensed Light" charset="0"/>
                <a:ea typeface="American Typewriter Condensed Light" charset="0"/>
                <a:cs typeface="American Typewriter Condensed Light" charset="0"/>
              </a:rPr>
              <a:t>, should be a breeze. This final step is the easiest and won’t take as much thought. </a:t>
            </a:r>
            <a:endParaRPr lang="en-US" sz="3100" dirty="0" smtClean="0">
              <a:latin typeface="American Typewriter Condensed Light" charset="0"/>
              <a:ea typeface="American Typewriter Condensed Light" charset="0"/>
              <a:cs typeface="American Typewriter Condensed Light" charset="0"/>
            </a:endParaRPr>
          </a:p>
          <a:p>
            <a:pPr marL="0" indent="0">
              <a:buNone/>
            </a:pPr>
            <a:endParaRPr lang="en-US" sz="3100" dirty="0">
              <a:latin typeface="American Typewriter Condensed Light" charset="0"/>
              <a:ea typeface="American Typewriter Condensed Light" charset="0"/>
              <a:cs typeface="American Typewriter Condensed Light" charset="0"/>
            </a:endParaRPr>
          </a:p>
          <a:p>
            <a:pPr marL="0" indent="0">
              <a:buNone/>
            </a:pPr>
            <a:r>
              <a:rPr lang="en-US" sz="3100" dirty="0" smtClean="0">
                <a:latin typeface="American Typewriter Condensed Light" charset="0"/>
                <a:ea typeface="American Typewriter Condensed Light" charset="0"/>
                <a:cs typeface="American Typewriter Condensed Light" charset="0"/>
              </a:rPr>
              <a:t>There </a:t>
            </a:r>
            <a:r>
              <a:rPr lang="en-US" sz="3100" dirty="0">
                <a:latin typeface="American Typewriter Condensed Light" charset="0"/>
                <a:ea typeface="American Typewriter Condensed Light" charset="0"/>
                <a:cs typeface="American Typewriter Condensed Light" charset="0"/>
              </a:rPr>
              <a:t>are two ways in which you can find your comfort level with your style</a:t>
            </a:r>
            <a:r>
              <a:rPr lang="en-US" sz="3100" dirty="0" smtClean="0">
                <a:latin typeface="American Typewriter Condensed Light" charset="0"/>
                <a:ea typeface="American Typewriter Condensed Light" charset="0"/>
                <a:cs typeface="American Typewriter Condensed Light" charset="0"/>
              </a:rPr>
              <a:t>:</a:t>
            </a:r>
            <a:endParaRPr lang="en-US" sz="3100" dirty="0">
              <a:latin typeface="American Typewriter Condensed Light" charset="0"/>
              <a:ea typeface="American Typewriter Condensed Light" charset="0"/>
              <a:cs typeface="American Typewriter Condensed Light" charset="0"/>
            </a:endParaRPr>
          </a:p>
          <a:p>
            <a:pPr marL="0" indent="0">
              <a:buNone/>
            </a:pPr>
            <a:r>
              <a:rPr lang="en-US" sz="3100" dirty="0" smtClean="0">
                <a:latin typeface="American Typewriter Condensed Light" charset="0"/>
                <a:ea typeface="American Typewriter Condensed Light" charset="0"/>
                <a:cs typeface="American Typewriter Condensed Light" charset="0"/>
              </a:rPr>
              <a:t>	1</a:t>
            </a:r>
            <a:r>
              <a:rPr lang="en-US" sz="3100" dirty="0">
                <a:latin typeface="American Typewriter Condensed Light" charset="0"/>
                <a:ea typeface="American Typewriter Condensed Light" charset="0"/>
                <a:cs typeface="American Typewriter Condensed Light" charset="0"/>
              </a:rPr>
              <a:t>.) Looking at your favorite magazines and including styles you </a:t>
            </a:r>
            <a:r>
              <a:rPr lang="en-US" sz="3100" dirty="0" smtClean="0">
                <a:latin typeface="American Typewriter Condensed Light" charset="0"/>
                <a:ea typeface="American Typewriter Condensed Light" charset="0"/>
                <a:cs typeface="American Typewriter Condensed Light" charset="0"/>
              </a:rPr>
              <a:t>see.</a:t>
            </a:r>
          </a:p>
          <a:p>
            <a:pPr marL="0" indent="0">
              <a:buNone/>
            </a:pPr>
            <a:r>
              <a:rPr lang="en-US" sz="3100" dirty="0" smtClean="0">
                <a:latin typeface="American Typewriter Condensed Light" charset="0"/>
                <a:ea typeface="American Typewriter Condensed Light" charset="0"/>
                <a:cs typeface="American Typewriter Condensed Light" charset="0"/>
              </a:rPr>
              <a:t>	2</a:t>
            </a:r>
            <a:r>
              <a:rPr lang="en-US" sz="3100" dirty="0">
                <a:latin typeface="American Typewriter Condensed Light" charset="0"/>
                <a:ea typeface="American Typewriter Condensed Light" charset="0"/>
                <a:cs typeface="American Typewriter Condensed Light" charset="0"/>
              </a:rPr>
              <a:t>.) Going to the mall and have personal fittings with yourself. </a:t>
            </a:r>
          </a:p>
          <a:p>
            <a:pPr marL="0" indent="0">
              <a:buNone/>
            </a:pPr>
            <a:r>
              <a:rPr lang="en-US" sz="3100" dirty="0">
                <a:latin typeface="American Typewriter Condensed Light" charset="0"/>
                <a:ea typeface="American Typewriter Condensed Light" charset="0"/>
                <a:cs typeface="American Typewriter Condensed Light" charset="0"/>
              </a:rPr>
              <a:t>I suggest doing both. When purchasing new clothes, regardless of the reason, you’ll want to try them on. Just in this instance, take it a step further with these steps: </a:t>
            </a:r>
          </a:p>
          <a:p>
            <a:pPr lvl="1"/>
            <a:r>
              <a:rPr lang="en-US" sz="3100" dirty="0">
                <a:latin typeface="American Typewriter Condensed Light" charset="0"/>
                <a:ea typeface="American Typewriter Condensed Light" charset="0"/>
                <a:cs typeface="American Typewriter Condensed Light" charset="0"/>
              </a:rPr>
              <a:t>Go to </a:t>
            </a:r>
            <a:r>
              <a:rPr lang="en-US" sz="3100" dirty="0" smtClean="0">
                <a:latin typeface="American Typewriter Condensed Light" charset="0"/>
                <a:ea typeface="American Typewriter Condensed Light" charset="0"/>
                <a:cs typeface="American Typewriter Condensed Light" charset="0"/>
              </a:rPr>
              <a:t>2 </a:t>
            </a:r>
            <a:r>
              <a:rPr lang="en-US" sz="3100" dirty="0">
                <a:latin typeface="American Typewriter Condensed Light" charset="0"/>
                <a:ea typeface="American Typewriter Condensed Light" charset="0"/>
                <a:cs typeface="American Typewriter Condensed Light" charset="0"/>
              </a:rPr>
              <a:t>of your favorite stores, and </a:t>
            </a:r>
            <a:r>
              <a:rPr lang="en-US" sz="3100" dirty="0" smtClean="0">
                <a:latin typeface="American Typewriter Condensed Light" charset="0"/>
                <a:ea typeface="American Typewriter Condensed Light" charset="0"/>
                <a:cs typeface="American Typewriter Condensed Light" charset="0"/>
              </a:rPr>
              <a:t>2 </a:t>
            </a:r>
            <a:r>
              <a:rPr lang="en-US" sz="3100" dirty="0">
                <a:latin typeface="American Typewriter Condensed Light" charset="0"/>
                <a:ea typeface="American Typewriter Condensed Light" charset="0"/>
                <a:cs typeface="American Typewriter Condensed Light" charset="0"/>
              </a:rPr>
              <a:t>stores outside of your normal comfort.</a:t>
            </a:r>
          </a:p>
          <a:p>
            <a:pPr lvl="1"/>
            <a:r>
              <a:rPr lang="en-US" sz="3100" dirty="0">
                <a:latin typeface="American Typewriter Condensed Light" charset="0"/>
                <a:ea typeface="American Typewriter Condensed Light" charset="0"/>
                <a:cs typeface="American Typewriter Condensed Light" charset="0"/>
              </a:rPr>
              <a:t>Put together 3 outfits in each store.</a:t>
            </a:r>
          </a:p>
          <a:p>
            <a:pPr lvl="1"/>
            <a:r>
              <a:rPr lang="en-US" sz="3100" dirty="0">
                <a:latin typeface="American Typewriter Condensed Light" charset="0"/>
                <a:ea typeface="American Typewriter Condensed Light" charset="0"/>
                <a:cs typeface="American Typewriter Condensed Light" charset="0"/>
              </a:rPr>
              <a:t>Take pictures in them all.</a:t>
            </a:r>
          </a:p>
          <a:p>
            <a:pPr lvl="1"/>
            <a:r>
              <a:rPr lang="en-US" sz="3100" dirty="0">
                <a:latin typeface="American Typewriter Condensed Light" charset="0"/>
                <a:ea typeface="American Typewriter Condensed Light" charset="0"/>
                <a:cs typeface="American Typewriter Condensed Light" charset="0"/>
              </a:rPr>
              <a:t>Create a collage and Compare/Contrast</a:t>
            </a:r>
            <a:r>
              <a:rPr lang="en-US" sz="3100" dirty="0" smtClean="0">
                <a:latin typeface="American Typewriter Condensed Light" charset="0"/>
                <a:ea typeface="American Typewriter Condensed Light" charset="0"/>
                <a:cs typeface="American Typewriter Condensed Light" charset="0"/>
              </a:rPr>
              <a:t>.</a:t>
            </a:r>
            <a:endParaRPr lang="en-US" sz="3100" dirty="0">
              <a:latin typeface="American Typewriter Condensed Light" charset="0"/>
              <a:ea typeface="American Typewriter Condensed Light" charset="0"/>
              <a:cs typeface="American Typewriter Condensed Light" charset="0"/>
            </a:endParaRPr>
          </a:p>
          <a:p>
            <a:pPr marL="0" indent="0">
              <a:buNone/>
            </a:pPr>
            <a:endParaRPr lang="en-US" sz="3100" dirty="0" smtClean="0">
              <a:latin typeface="American Typewriter Condensed Light" charset="0"/>
              <a:ea typeface="American Typewriter Condensed Light" charset="0"/>
              <a:cs typeface="American Typewriter Condensed Light" charset="0"/>
            </a:endParaRPr>
          </a:p>
          <a:p>
            <a:pPr marL="0" indent="0" algn="ctr">
              <a:buNone/>
            </a:pPr>
            <a:r>
              <a:rPr lang="en-US" sz="3100" dirty="0">
                <a:solidFill>
                  <a:srgbClr val="FF0000"/>
                </a:solidFill>
                <a:latin typeface="American Typewriter Condensed Light" charset="0"/>
                <a:ea typeface="American Typewriter Condensed Light" charset="0"/>
                <a:cs typeface="American Typewriter Condensed Light" charset="0"/>
              </a:rPr>
              <a:t>	</a:t>
            </a:r>
            <a:r>
              <a:rPr lang="en-US" sz="3100" u="sng" dirty="0" smtClean="0">
                <a:solidFill>
                  <a:srgbClr val="FF0000"/>
                </a:solidFill>
                <a:latin typeface="American Typewriter Condensed Light" charset="0"/>
                <a:ea typeface="American Typewriter Condensed Light" charset="0"/>
                <a:cs typeface="American Typewriter Condensed Light" charset="0"/>
              </a:rPr>
              <a:t>DO </a:t>
            </a:r>
            <a:r>
              <a:rPr lang="en-US" sz="3100" u="sng" dirty="0">
                <a:solidFill>
                  <a:srgbClr val="FF0000"/>
                </a:solidFill>
                <a:latin typeface="American Typewriter Condensed Light" charset="0"/>
                <a:ea typeface="American Typewriter Condensed Light" charset="0"/>
                <a:cs typeface="American Typewriter Condensed Light" charset="0"/>
              </a:rPr>
              <a:t>NOT BUY ANYTHING IMMEDIATELY!</a:t>
            </a:r>
          </a:p>
          <a:p>
            <a:pPr marL="0" indent="0">
              <a:buNone/>
            </a:pPr>
            <a:r>
              <a:rPr lang="en-US" sz="3100" dirty="0">
                <a:latin typeface="American Typewriter Condensed Light" charset="0"/>
                <a:ea typeface="American Typewriter Condensed Light" charset="0"/>
                <a:cs typeface="American Typewriter Condensed Light" charset="0"/>
              </a:rPr>
              <a:t>           </a:t>
            </a:r>
          </a:p>
          <a:p>
            <a:pPr marL="0" indent="0">
              <a:buNone/>
            </a:pPr>
            <a:r>
              <a:rPr lang="en-US" sz="3100" dirty="0">
                <a:latin typeface="American Typewriter Condensed Light" charset="0"/>
                <a:ea typeface="American Typewriter Condensed Light" charset="0"/>
                <a:cs typeface="American Typewriter Condensed Light" charset="0"/>
              </a:rPr>
              <a:t>Although most stores have a decent return policy, purchasing the clothes you just tried immediately would be a major back step with all of the keys you just learned. You’ll notice things a lot differently when you're not in the store and in the comfort of your own environment. Take a ton of pictures from every viewable angle!</a:t>
            </a:r>
          </a:p>
          <a:p>
            <a:pPr marL="0" indent="0">
              <a:buNone/>
            </a:pPr>
            <a:endParaRPr lang="en-US" dirty="0"/>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4089878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5425" y="354012"/>
            <a:ext cx="10491788" cy="5989638"/>
          </a:xfrm>
        </p:spPr>
        <p:txBody>
          <a:bodyPr>
            <a:normAutofit/>
          </a:bodyPr>
          <a:lstStyle/>
          <a:p>
            <a:pPr marL="0" indent="0">
              <a:buNone/>
            </a:pPr>
            <a:r>
              <a:rPr lang="en-US" dirty="0">
                <a:latin typeface="American Typewriter Condensed Light" charset="0"/>
                <a:ea typeface="American Typewriter Condensed Light" charset="0"/>
                <a:cs typeface="American Typewriter Condensed Light" charset="0"/>
              </a:rPr>
              <a:t>I assume that the final outfits you chose were things that you felt most comfortable in. Now assess what’s something totally different from what you’d normally wear (your new personal style) vs. what’s the usual you. </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Hmm… </a:t>
            </a:r>
            <a:r>
              <a:rPr lang="en-US" dirty="0" smtClean="0">
                <a:latin typeface="American Typewriter Condensed Light" charset="0"/>
                <a:ea typeface="American Typewriter Condensed Light" charset="0"/>
                <a:cs typeface="American Typewriter Condensed Light" charset="0"/>
              </a:rPr>
              <a:t>So by </a:t>
            </a:r>
            <a:r>
              <a:rPr lang="en-US" dirty="0">
                <a:latin typeface="American Typewriter Condensed Light" charset="0"/>
                <a:ea typeface="American Typewriter Condensed Light" charset="0"/>
                <a:cs typeface="American Typewriter Condensed Light" charset="0"/>
              </a:rPr>
              <a:t>the look of that face, I already know the results.</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That’s perfectly fine! Actually, it’s pretty good. What you’re doing is something I like to call a calculated risk taking the transition piece by piece. The whole point of this personal assessment is to recognize and identify, which you’ve already completed. Again, don’t expect everything to just fall in place all at one time. Nothing is built overnight without falling apart the next day.</a:t>
            </a:r>
          </a:p>
          <a:p>
            <a:pPr marL="0" indent="0">
              <a:buNone/>
            </a:pPr>
            <a:endParaRPr lang="en-US" dirty="0"/>
          </a:p>
        </p:txBody>
      </p:sp>
      <p:sp>
        <p:nvSpPr>
          <p:cNvPr id="4" name="TextBox 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13463253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7106" y="336241"/>
            <a:ext cx="10515600" cy="1325563"/>
          </a:xfrm>
        </p:spPr>
        <p:txBody>
          <a:bodyPr>
            <a:normAutofit fontScale="90000"/>
          </a:bodyPr>
          <a:lstStyle/>
          <a:p>
            <a:r>
              <a:rPr lang="en-US" sz="3100" b="1" dirty="0">
                <a:latin typeface="Bell MT" charset="0"/>
                <a:ea typeface="Bell MT" charset="0"/>
                <a:cs typeface="Bell MT" charset="0"/>
              </a:rPr>
              <a:t>Chapter </a:t>
            </a:r>
            <a:r>
              <a:rPr lang="en-US" sz="3100" b="1" dirty="0" smtClean="0">
                <a:latin typeface="Bell MT" charset="0"/>
                <a:ea typeface="Bell MT" charset="0"/>
                <a:cs typeface="Bell MT" charset="0"/>
              </a:rPr>
              <a:t>II</a:t>
            </a:r>
            <a:r>
              <a:rPr lang="en-US" dirty="0" smtClean="0"/>
              <a:t/>
            </a:r>
            <a:br>
              <a:rPr lang="en-US" dirty="0" smtClean="0"/>
            </a:br>
            <a:r>
              <a:rPr lang="en-US" dirty="0" smtClean="0">
                <a:latin typeface="Britannic Bold" charset="0"/>
                <a:ea typeface="Britannic Bold" charset="0"/>
                <a:cs typeface="Britannic Bold" charset="0"/>
              </a:rPr>
              <a:t>Updating Your Closet</a:t>
            </a:r>
            <a:r>
              <a:rPr lang="en-US" dirty="0"/>
              <a:t/>
            </a:r>
            <a:br>
              <a:rPr lang="en-US" dirty="0"/>
            </a:br>
            <a:r>
              <a:rPr lang="en-US" sz="2000" dirty="0" smtClean="0">
                <a:latin typeface="American Typewriter" charset="0"/>
                <a:ea typeface="American Typewriter" charset="0"/>
                <a:cs typeface="American Typewriter" charset="0"/>
              </a:rPr>
              <a:t>Evaluating the </a:t>
            </a:r>
            <a:r>
              <a:rPr lang="en-US" sz="2000" dirty="0" err="1" smtClean="0">
                <a:latin typeface="American Typewriter" charset="0"/>
                <a:ea typeface="American Typewriter" charset="0"/>
                <a:cs typeface="American Typewriter" charset="0"/>
              </a:rPr>
              <a:t>Neccessities</a:t>
            </a:r>
            <a:endParaRPr lang="en-US" sz="20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1497106" y="2157413"/>
            <a:ext cx="10515600" cy="4129087"/>
          </a:xfrm>
        </p:spPr>
        <p:txBody>
          <a:bodyPr>
            <a:normAutofit/>
          </a:bodyPr>
          <a:lstStyle/>
          <a:p>
            <a:pPr marL="0" indent="0" algn="ctr">
              <a:buNone/>
            </a:pPr>
            <a:r>
              <a:rPr lang="en-US" sz="2400" dirty="0">
                <a:latin typeface="American Typewriter Condensed Light" charset="0"/>
                <a:ea typeface="American Typewriter Condensed Light" charset="0"/>
                <a:cs typeface="American Typewriter Condensed Light" charset="0"/>
              </a:rPr>
              <a:t>The sole purpose identifying on  more complex lever is so that we can build the foundation to a better closet. Now that you’ve identified what works best with you, let’s make your closet reflect that. </a:t>
            </a:r>
            <a:endParaRPr lang="en-US" sz="2400" dirty="0" smtClean="0">
              <a:latin typeface="American Typewriter Condensed Light" charset="0"/>
              <a:ea typeface="American Typewriter Condensed Light" charset="0"/>
              <a:cs typeface="American Typewriter Condensed Light" charset="0"/>
            </a:endParaRPr>
          </a:p>
          <a:p>
            <a:pPr marL="0" indent="0" algn="ctr">
              <a:buNone/>
            </a:pPr>
            <a:endParaRPr lang="en-US" sz="2400" dirty="0">
              <a:solidFill>
                <a:srgbClr val="FF0000"/>
              </a:solidFill>
              <a:latin typeface="American Typewriter Condensed Light" charset="0"/>
              <a:ea typeface="American Typewriter Condensed Light" charset="0"/>
              <a:cs typeface="American Typewriter Condensed Light" charset="0"/>
            </a:endParaRPr>
          </a:p>
          <a:p>
            <a:pPr marL="0" indent="0" algn="ctr">
              <a:buNone/>
            </a:pPr>
            <a:r>
              <a:rPr lang="en-US" sz="2400" dirty="0">
                <a:latin typeface="American Typewriter Condensed Light" charset="0"/>
                <a:ea typeface="American Typewriter Condensed Light" charset="0"/>
                <a:cs typeface="American Typewriter Condensed Light" charset="0"/>
              </a:rPr>
              <a:t>When starting something new, it’s almost impossible to freehand the idea. Especially when it comes to shopping your new look. Which is why our last assessment probably didn’t go as fluent as we’d liked. The only planning that we really did was look at a couple of magazines, see a few things we liked, and attempted to mock it. Which was the purpose of the exercise. Now for some of us, it may have worked. Maybe even found a couple of new things that work for you. As for us others, we need our new debut to be pure perfection taking us a little longer. Again, which is perfectly fine. This isn’t a race.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latin typeface="American Typewriter Condensed Light" charset="0"/>
              <a:ea typeface="American Typewriter Condensed Light" charset="0"/>
              <a:cs typeface="American Typewriter Condensed Light" charset="0"/>
            </a:endParaRPr>
          </a:p>
        </p:txBody>
      </p:sp>
      <p:cxnSp>
        <p:nvCxnSpPr>
          <p:cNvPr id="5" name="Straight Connector 4"/>
          <p:cNvCxnSpPr/>
          <p:nvPr/>
        </p:nvCxnSpPr>
        <p:spPr>
          <a:xfrm>
            <a:off x="3058747" y="1985052"/>
            <a:ext cx="7392318" cy="22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11258793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7325" y="400050"/>
            <a:ext cx="10734675" cy="6129338"/>
          </a:xfrm>
        </p:spPr>
        <p:txBody>
          <a:bodyPr>
            <a:normAutofit fontScale="92500" lnSpcReduction="10000"/>
          </a:bodyPr>
          <a:lstStyle/>
          <a:p>
            <a:pPr marL="0" indent="0">
              <a:buNone/>
            </a:pPr>
            <a:r>
              <a:rPr lang="en-US" sz="2600" dirty="0">
                <a:latin typeface="American Typewriter Condensed Light" charset="0"/>
                <a:ea typeface="American Typewriter Condensed Light" charset="0"/>
                <a:cs typeface="American Typewriter Condensed Light" charset="0"/>
              </a:rPr>
              <a:t>So now let’s take the necessary steps to ensure success with closet organization</a:t>
            </a:r>
            <a:r>
              <a:rPr lang="en-US" sz="2600" dirty="0" smtClean="0">
                <a:latin typeface="American Typewriter Condensed Light" charset="0"/>
                <a:ea typeface="American Typewriter Condensed Light" charset="0"/>
                <a:cs typeface="American Typewriter Condensed Light" charset="0"/>
              </a:rPr>
              <a:t>:</a:t>
            </a:r>
            <a:endParaRPr lang="en-US" sz="2600" dirty="0">
              <a:latin typeface="American Typewriter Condensed Light" charset="0"/>
              <a:ea typeface="American Typewriter Condensed Light" charset="0"/>
              <a:cs typeface="American Typewriter Condensed Light" charset="0"/>
            </a:endParaRPr>
          </a:p>
          <a:p>
            <a:pPr lvl="1"/>
            <a:r>
              <a:rPr lang="en-US" sz="2600" dirty="0">
                <a:latin typeface="American Typewriter Condensed Light" charset="0"/>
                <a:ea typeface="American Typewriter Condensed Light" charset="0"/>
                <a:cs typeface="American Typewriter Condensed Light" charset="0"/>
              </a:rPr>
              <a:t>Asses What You Already Have</a:t>
            </a:r>
          </a:p>
          <a:p>
            <a:pPr lvl="1"/>
            <a:r>
              <a:rPr lang="en-US" sz="2600" dirty="0">
                <a:latin typeface="American Typewriter Condensed Light" charset="0"/>
                <a:ea typeface="American Typewriter Condensed Light" charset="0"/>
                <a:cs typeface="American Typewriter Condensed Light" charset="0"/>
              </a:rPr>
              <a:t>Budget Shop</a:t>
            </a:r>
          </a:p>
          <a:p>
            <a:pPr lvl="1"/>
            <a:r>
              <a:rPr lang="en-US" sz="2600" dirty="0">
                <a:latin typeface="American Typewriter Condensed Light" charset="0"/>
                <a:ea typeface="American Typewriter Condensed Light" charset="0"/>
                <a:cs typeface="American Typewriter Condensed Light" charset="0"/>
              </a:rPr>
              <a:t>Include Your New Look</a:t>
            </a:r>
          </a:p>
          <a:p>
            <a:pPr marL="0" indent="0">
              <a:buNone/>
            </a:pPr>
            <a:r>
              <a:rPr lang="en-US" sz="2600" dirty="0">
                <a:latin typeface="American Typewriter Condensed Light" charset="0"/>
                <a:ea typeface="American Typewriter Condensed Light" charset="0"/>
                <a:cs typeface="American Typewriter Condensed Light" charset="0"/>
              </a:rPr>
              <a:t> </a:t>
            </a:r>
          </a:p>
          <a:p>
            <a:pPr marL="0" indent="0">
              <a:buNone/>
            </a:pPr>
            <a:r>
              <a:rPr lang="en-US" sz="2600" dirty="0">
                <a:latin typeface="American Typewriter Condensed Light" charset="0"/>
                <a:ea typeface="American Typewriter Condensed Light" charset="0"/>
                <a:cs typeface="American Typewriter Condensed Light" charset="0"/>
              </a:rPr>
              <a:t>Your current closet may now look like an outdated catastrophe, but there’s probably more complete looks in there than you could actually imagine. When I first began to transition into my personal style, I threw away so many clothes! I was so excited with my new look, I threw out almost every “old” stitch of clothing. Without going through them, sorting them out, or even just keeping my favorites. I wasted at least 4-5,000 dollars’ worth of accumulative clothes. Trust me when I say, I truly regret it now</a:t>
            </a:r>
            <a:r>
              <a:rPr lang="en-US" sz="2600" dirty="0" smtClean="0">
                <a:latin typeface="American Typewriter Condensed Light" charset="0"/>
                <a:ea typeface="American Typewriter Condensed Light" charset="0"/>
                <a:cs typeface="American Typewriter Condensed Light" charset="0"/>
              </a:rPr>
              <a:t>.</a:t>
            </a:r>
          </a:p>
          <a:p>
            <a:pPr marL="0" indent="0">
              <a:buNone/>
            </a:pPr>
            <a:endParaRPr lang="en-US" sz="2600" dirty="0">
              <a:latin typeface="American Typewriter Condensed Light" charset="0"/>
              <a:ea typeface="American Typewriter Condensed Light" charset="0"/>
              <a:cs typeface="American Typewriter Condensed Light" charset="0"/>
            </a:endParaRPr>
          </a:p>
          <a:p>
            <a:pPr marL="0" indent="0">
              <a:buNone/>
            </a:pPr>
            <a:r>
              <a:rPr lang="en-US" sz="2600" dirty="0">
                <a:latin typeface="American Typewriter Condensed Light" charset="0"/>
                <a:ea typeface="American Typewriter Condensed Light" charset="0"/>
                <a:cs typeface="American Typewriter Condensed Light" charset="0"/>
              </a:rPr>
              <a:t>To refrain from making the same mistake that I did, you have to </a:t>
            </a:r>
            <a:r>
              <a:rPr lang="en-US" sz="2600" u="sng" dirty="0">
                <a:latin typeface="American Typewriter Condensed Light" charset="0"/>
                <a:ea typeface="American Typewriter Condensed Light" charset="0"/>
                <a:cs typeface="American Typewriter Condensed Light" charset="0"/>
              </a:rPr>
              <a:t>Assess What You Already Have.</a:t>
            </a:r>
            <a:r>
              <a:rPr lang="en-US" sz="2600" dirty="0">
                <a:latin typeface="American Typewriter Condensed Light" charset="0"/>
                <a:ea typeface="American Typewriter Condensed Light" charset="0"/>
                <a:cs typeface="American Typewriter Condensed Light" charset="0"/>
              </a:rPr>
              <a:t> This is probably the most extensive part of the entire process because it isn’t a simple browse through your closet and see what you don’t like anymore. It requires detailed attention and I would recommend setting aside maybe 2-4 hours of your day to thoroughly make the right decisions</a:t>
            </a:r>
            <a:r>
              <a:rPr lang="en-US" sz="2600" dirty="0" smtClean="0">
                <a:latin typeface="American Typewriter Condensed Light" charset="0"/>
                <a:ea typeface="American Typewriter Condensed Light" charset="0"/>
                <a:cs typeface="American Typewriter Condensed Light" charset="0"/>
              </a:rPr>
              <a:t>.</a:t>
            </a:r>
            <a:endParaRPr lang="en-US" sz="2600" dirty="0">
              <a:latin typeface="American Typewriter Condensed Light" charset="0"/>
              <a:ea typeface="American Typewriter Condensed Light" charset="0"/>
              <a:cs typeface="American Typewriter Condensed Light" charset="0"/>
            </a:endParaRPr>
          </a:p>
          <a:p>
            <a:pPr marL="0" indent="0">
              <a:lnSpc>
                <a:spcPct val="100000"/>
              </a:lnSpc>
              <a:spcBef>
                <a:spcPts val="0"/>
              </a:spcBef>
              <a:buNone/>
            </a:pPr>
            <a:endParaRPr lang="en-US" dirty="0"/>
          </a:p>
        </p:txBody>
      </p:sp>
      <p:sp>
        <p:nvSpPr>
          <p:cNvPr id="4" name="TextBox 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20097767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3672" y="369332"/>
            <a:ext cx="10444162" cy="6100763"/>
          </a:xfrm>
        </p:spPr>
        <p:txBody>
          <a:bodyPr>
            <a:normAutofit fontScale="92500" lnSpcReduction="10000"/>
          </a:bodyPr>
          <a:lstStyle/>
          <a:p>
            <a:pPr marL="0" indent="0">
              <a:buNone/>
            </a:pPr>
            <a:r>
              <a:rPr lang="en-US" sz="2600" dirty="0" smtClean="0">
                <a:latin typeface="American Typewriter Condensed Light" charset="0"/>
                <a:ea typeface="American Typewriter Condensed Light" charset="0"/>
                <a:cs typeface="American Typewriter Condensed Light" charset="0"/>
              </a:rPr>
              <a:t>It’ll be more convenient to do this along a day that you’re already doing some cleaning around the house. You will:</a:t>
            </a:r>
          </a:p>
          <a:p>
            <a:pPr marL="0" indent="0">
              <a:buNone/>
            </a:pPr>
            <a:endParaRPr lang="en-US" sz="2600" dirty="0" smtClean="0">
              <a:latin typeface="American Typewriter Condensed Light" charset="0"/>
              <a:ea typeface="American Typewriter Condensed Light" charset="0"/>
              <a:cs typeface="American Typewriter Condensed Light" charset="0"/>
            </a:endParaRPr>
          </a:p>
          <a:p>
            <a:pPr lvl="1"/>
            <a:r>
              <a:rPr lang="en-US" sz="2600" dirty="0">
                <a:latin typeface="American Typewriter Condensed Light" charset="0"/>
                <a:ea typeface="American Typewriter Condensed Light" charset="0"/>
                <a:cs typeface="American Typewriter Condensed Light" charset="0"/>
              </a:rPr>
              <a:t>Take every piece of clothing out in sections.</a:t>
            </a:r>
          </a:p>
          <a:p>
            <a:pPr lvl="2"/>
            <a:r>
              <a:rPr lang="en-US" sz="2600" dirty="0">
                <a:latin typeface="American Typewriter Condensed Light" charset="0"/>
                <a:ea typeface="American Typewriter Condensed Light" charset="0"/>
                <a:cs typeface="American Typewriter Condensed Light" charset="0"/>
              </a:rPr>
              <a:t>Shirts	</a:t>
            </a:r>
          </a:p>
          <a:p>
            <a:pPr lvl="2"/>
            <a:r>
              <a:rPr lang="en-US" sz="2600" dirty="0">
                <a:latin typeface="American Typewriter Condensed Light" charset="0"/>
                <a:ea typeface="American Typewriter Condensed Light" charset="0"/>
                <a:cs typeface="American Typewriter Condensed Light" charset="0"/>
              </a:rPr>
              <a:t>Pants</a:t>
            </a:r>
          </a:p>
          <a:p>
            <a:pPr lvl="2"/>
            <a:r>
              <a:rPr lang="en-US" sz="2600" dirty="0">
                <a:latin typeface="American Typewriter Condensed Light" charset="0"/>
                <a:ea typeface="American Typewriter Condensed Light" charset="0"/>
                <a:cs typeface="American Typewriter Condensed Light" charset="0"/>
              </a:rPr>
              <a:t>Shoes</a:t>
            </a:r>
          </a:p>
          <a:p>
            <a:pPr lvl="2"/>
            <a:r>
              <a:rPr lang="en-US" sz="2600" dirty="0">
                <a:latin typeface="American Typewriter Condensed Light" charset="0"/>
                <a:ea typeface="American Typewriter Condensed Light" charset="0"/>
                <a:cs typeface="American Typewriter Condensed Light" charset="0"/>
              </a:rPr>
              <a:t>Accessories</a:t>
            </a:r>
          </a:p>
          <a:p>
            <a:pPr lvl="1"/>
            <a:r>
              <a:rPr lang="en-US" sz="2600" dirty="0">
                <a:latin typeface="American Typewriter Condensed Light" charset="0"/>
                <a:ea typeface="American Typewriter Condensed Light" charset="0"/>
                <a:cs typeface="American Typewriter Condensed Light" charset="0"/>
              </a:rPr>
              <a:t>Put what matches your new personal style in on pile.</a:t>
            </a:r>
          </a:p>
          <a:p>
            <a:pPr lvl="1"/>
            <a:r>
              <a:rPr lang="en-US" sz="2600" dirty="0">
                <a:latin typeface="American Typewriter Condensed Light" charset="0"/>
                <a:ea typeface="American Typewriter Condensed Light" charset="0"/>
                <a:cs typeface="American Typewriter Condensed Light" charset="0"/>
              </a:rPr>
              <a:t>Place things you think you may not like in another.</a:t>
            </a:r>
          </a:p>
          <a:p>
            <a:pPr lvl="1"/>
            <a:r>
              <a:rPr lang="en-US" sz="2600" dirty="0">
                <a:latin typeface="American Typewriter Condensed Light" charset="0"/>
                <a:ea typeface="American Typewriter Condensed Light" charset="0"/>
                <a:cs typeface="American Typewriter Condensed Light" charset="0"/>
              </a:rPr>
              <a:t>Try to make as many outfits as possible out of the two.</a:t>
            </a:r>
          </a:p>
          <a:p>
            <a:pPr marL="0" indent="0">
              <a:buNone/>
            </a:pPr>
            <a:r>
              <a:rPr lang="en-US" sz="2600" dirty="0">
                <a:latin typeface="American Typewriter Condensed Light" charset="0"/>
                <a:ea typeface="American Typewriter Condensed Light" charset="0"/>
                <a:cs typeface="American Typewriter Condensed Light" charset="0"/>
              </a:rPr>
              <a:t> </a:t>
            </a:r>
          </a:p>
          <a:p>
            <a:pPr marL="0" indent="0">
              <a:buNone/>
            </a:pPr>
            <a:r>
              <a:rPr lang="en-US" sz="2600" dirty="0">
                <a:latin typeface="American Typewriter Condensed Light" charset="0"/>
                <a:ea typeface="American Typewriter Condensed Light" charset="0"/>
                <a:cs typeface="American Typewriter Condensed Light" charset="0"/>
              </a:rPr>
              <a:t>You’ll be amazed at what you’ve created once you’ve finished. You may end up keeping a lot more than originally, or you may even want to throw more away. Whichever you think suits you best make it happen. This is so critical to take your time on because you don’t want to end up throwing something away and find yourself down the road with a piece that would’ve been complete with something you threw away.</a:t>
            </a:r>
          </a:p>
          <a:p>
            <a:pPr marL="0" indent="0">
              <a:buNone/>
            </a:pPr>
            <a:endParaRPr lang="en-US" dirty="0"/>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8032217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7325" y="414337"/>
            <a:ext cx="10596562" cy="6300788"/>
          </a:xfrm>
        </p:spPr>
        <p:txBody>
          <a:bodyPr>
            <a:normAutofit fontScale="85000" lnSpcReduction="20000"/>
          </a:bodyPr>
          <a:lstStyle/>
          <a:p>
            <a:pPr marL="0" indent="0">
              <a:buNone/>
            </a:pPr>
            <a:r>
              <a:rPr lang="en-US" dirty="0">
                <a:latin typeface="American Typewriter Condensed Light" charset="0"/>
                <a:ea typeface="American Typewriter Condensed Light" charset="0"/>
                <a:cs typeface="American Typewriter Condensed Light" charset="0"/>
              </a:rPr>
              <a:t>One key I always keep in mind when going through the “Be-Gone” pile is that they are originals pieces that probably won’t ever be made again. With that being said I go the extra mile to make outfits for those pieces. Keep in mind that there’s a thin line between making and forcing. The absolute worst thing is a forced outfit. It’s a dead give-a-way that you do not know what you’re doing, or you’re trying to replicate something that you’ve seen in a magazine.</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NOTE: For accessories I never advise throwing any away unless you just have to. They’re pieces that you can always get away with.</a:t>
            </a: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Now that you’ve gotten through the toughest part, here’s where the fun comes in, </a:t>
            </a:r>
            <a:r>
              <a:rPr lang="en-US" u="sng" dirty="0">
                <a:latin typeface="American Typewriter Condensed Light" charset="0"/>
                <a:ea typeface="American Typewriter Condensed Light" charset="0"/>
                <a:cs typeface="American Typewriter Condensed Light" charset="0"/>
              </a:rPr>
              <a:t>Budget Shopping.</a:t>
            </a:r>
            <a:r>
              <a:rPr lang="en-US" dirty="0">
                <a:latin typeface="American Typewriter Condensed Light" charset="0"/>
                <a:ea typeface="American Typewriter Condensed Light" charset="0"/>
                <a:cs typeface="American Typewriter Condensed Light" charset="0"/>
              </a:rPr>
              <a:t> Emphasis on </a:t>
            </a:r>
            <a:r>
              <a:rPr lang="en-US" u="sng" dirty="0">
                <a:solidFill>
                  <a:srgbClr val="FF0000"/>
                </a:solidFill>
                <a:latin typeface="American Typewriter Condensed Light" charset="0"/>
                <a:ea typeface="American Typewriter Condensed Light" charset="0"/>
                <a:cs typeface="American Typewriter Condensed Light" charset="0"/>
              </a:rPr>
              <a:t>BUDGET</a:t>
            </a:r>
            <a:r>
              <a:rPr lang="en-US" dirty="0">
                <a:latin typeface="American Typewriter Condensed Light" charset="0"/>
                <a:ea typeface="American Typewriter Condensed Light" charset="0"/>
                <a:cs typeface="American Typewriter Condensed Light" charset="0"/>
              </a:rPr>
              <a:t>! If only I knew then what I knew </a:t>
            </a:r>
            <a:r>
              <a:rPr lang="en-US" dirty="0" smtClean="0">
                <a:latin typeface="American Typewriter Condensed Light" charset="0"/>
                <a:ea typeface="American Typewriter Condensed Light" charset="0"/>
                <a:cs typeface="American Typewriter Condensed Light" charset="0"/>
              </a:rPr>
              <a:t>now, </a:t>
            </a:r>
            <a:r>
              <a:rPr lang="en-US" dirty="0">
                <a:latin typeface="American Typewriter Condensed Light" charset="0"/>
                <a:ea typeface="American Typewriter Condensed Light" charset="0"/>
                <a:cs typeface="American Typewriter Condensed Light" charset="0"/>
              </a:rPr>
              <a:t>oh how much less retail debt I’d have! </a:t>
            </a:r>
            <a:r>
              <a:rPr lang="en-US" dirty="0" err="1">
                <a:latin typeface="American Typewriter Condensed Light" charset="0"/>
                <a:ea typeface="American Typewriter Condensed Light" charset="0"/>
                <a:cs typeface="American Typewriter Condensed Light" charset="0"/>
              </a:rPr>
              <a:t>Lol</a:t>
            </a:r>
            <a:r>
              <a:rPr lang="en-US" dirty="0">
                <a:latin typeface="American Typewriter Condensed Light" charset="0"/>
                <a:ea typeface="American Typewriter Condensed Light" charset="0"/>
                <a:cs typeface="American Typewriter Condensed Light" charset="0"/>
              </a:rPr>
              <a:t>! BUDGET, BUDGET, BUDGET! I can’t stress this enough. Budgeting is prime when anything regarding finances is involved, especially when retail is involved. I found myself getting so carried away and blamed on me “rewarding myself” for all the hard work I’ve done. DON’T DO THIS! Although we have made some major accomplishments it is not a main excuse to spend everything we’ve worked even harder to earn. </a:t>
            </a:r>
            <a:endParaRPr lang="en-US" dirty="0" smtClean="0">
              <a:latin typeface="American Typewriter Condensed Light" charset="0"/>
              <a:ea typeface="American Typewriter Condensed Light" charset="0"/>
              <a:cs typeface="American Typewriter Condensed Light" charset="0"/>
            </a:endParaRP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lgn="ctr">
              <a:buNone/>
            </a:pPr>
            <a:r>
              <a:rPr lang="en-US" u="sng" dirty="0" smtClean="0">
                <a:latin typeface="American Typewriter Condensed Light" charset="0"/>
                <a:ea typeface="American Typewriter Condensed Light" charset="0"/>
                <a:cs typeface="American Typewriter Condensed Light" charset="0"/>
              </a:rPr>
              <a:t>Prioritize</a:t>
            </a:r>
            <a:r>
              <a:rPr lang="en-US" u="sng" dirty="0">
                <a:latin typeface="American Typewriter Condensed Light" charset="0"/>
                <a:ea typeface="American Typewriter Condensed Light" charset="0"/>
                <a:cs typeface="American Typewriter Condensed Light" charset="0"/>
              </a:rPr>
              <a:t>, and again most importantly, budget</a:t>
            </a:r>
            <a:r>
              <a:rPr lang="en-US" dirty="0">
                <a:latin typeface="American Typewriter Condensed Light" charset="0"/>
                <a:ea typeface="American Typewriter Condensed Light" charset="0"/>
                <a:cs typeface="American Typewriter Condensed Light" charset="0"/>
              </a:rPr>
              <a:t>.</a:t>
            </a:r>
          </a:p>
          <a:p>
            <a:pPr marL="0" indent="0">
              <a:buNone/>
            </a:pPr>
            <a:endParaRPr lang="en-US" dirty="0"/>
          </a:p>
        </p:txBody>
      </p:sp>
      <p:sp>
        <p:nvSpPr>
          <p:cNvPr id="4" name="TextBox 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6146948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3038" y="300039"/>
            <a:ext cx="10539412" cy="6057898"/>
          </a:xfrm>
        </p:spPr>
        <p:txBody>
          <a:bodyPr>
            <a:normAutofit fontScale="92500" lnSpcReduction="20000"/>
          </a:bodyPr>
          <a:lstStyle/>
          <a:p>
            <a:pPr marL="0" indent="0">
              <a:buNone/>
            </a:pPr>
            <a:r>
              <a:rPr lang="en-US" sz="2600" dirty="0">
                <a:latin typeface="American Typewriter Condensed Light" charset="0"/>
                <a:ea typeface="American Typewriter Condensed Light" charset="0"/>
                <a:cs typeface="American Typewriter Condensed Light" charset="0"/>
              </a:rPr>
              <a:t>You want to set aside x amount of money each time you decide you want to go shopping.</a:t>
            </a:r>
          </a:p>
          <a:p>
            <a:pPr marL="0" indent="0">
              <a:buNone/>
            </a:pPr>
            <a:r>
              <a:rPr lang="en-US" sz="2600" dirty="0">
                <a:latin typeface="American Typewriter Condensed Light" charset="0"/>
                <a:ea typeface="American Typewriter Condensed Light" charset="0"/>
                <a:cs typeface="American Typewriter Condensed Light" charset="0"/>
              </a:rPr>
              <a:t> </a:t>
            </a:r>
          </a:p>
          <a:p>
            <a:pPr marL="0" indent="0">
              <a:buNone/>
            </a:pPr>
            <a:r>
              <a:rPr lang="en-US" sz="2600" dirty="0">
                <a:latin typeface="American Typewriter Condensed Light" charset="0"/>
                <a:ea typeface="American Typewriter Condensed Light" charset="0"/>
                <a:cs typeface="American Typewriter Condensed Light" charset="0"/>
              </a:rPr>
              <a:t>My secret shopping tip is whatever I budget, I take that exact amount in cash and leave every other thing able to make a purchase somewhere that I couldn’t reach. But soon, I found a loop hole around that, a beautiful dark thing called credit. Those retail credit cards can seriously be detrimental. </a:t>
            </a:r>
            <a:r>
              <a:rPr lang="en-US" sz="2600" dirty="0" err="1">
                <a:latin typeface="American Typewriter Condensed Light" charset="0"/>
                <a:ea typeface="American Typewriter Condensed Light" charset="0"/>
                <a:cs typeface="American Typewriter Condensed Light" charset="0"/>
              </a:rPr>
              <a:t>Lol</a:t>
            </a:r>
            <a:r>
              <a:rPr lang="en-US" sz="2600" dirty="0">
                <a:latin typeface="American Typewriter Condensed Light" charset="0"/>
                <a:ea typeface="American Typewriter Condensed Light" charset="0"/>
                <a:cs typeface="American Typewriter Condensed Light" charset="0"/>
              </a:rPr>
              <a:t>! I found myself then taking the cash that I set aside, in addition to my credit card for each retail store I had one for. Backwards right? Yea, I know.</a:t>
            </a:r>
          </a:p>
          <a:p>
            <a:pPr marL="0" indent="0">
              <a:buNone/>
            </a:pPr>
            <a:r>
              <a:rPr lang="en-US" sz="2600" dirty="0">
                <a:latin typeface="American Typewriter Condensed Light" charset="0"/>
                <a:ea typeface="American Typewriter Condensed Light" charset="0"/>
                <a:cs typeface="American Typewriter Condensed Light" charset="0"/>
              </a:rPr>
              <a:t> </a:t>
            </a:r>
          </a:p>
          <a:p>
            <a:pPr marL="0" indent="0">
              <a:buNone/>
            </a:pPr>
            <a:r>
              <a:rPr lang="en-US" sz="2600" dirty="0">
                <a:latin typeface="American Typewriter Condensed Light" charset="0"/>
                <a:ea typeface="American Typewriter Condensed Light" charset="0"/>
                <a:cs typeface="American Typewriter Condensed Light" charset="0"/>
              </a:rPr>
              <a:t>That idea went from sugar to </a:t>
            </a:r>
            <a:r>
              <a:rPr lang="en-US" sz="2600" dirty="0" err="1">
                <a:latin typeface="American Typewriter Condensed Light" charset="0"/>
                <a:ea typeface="American Typewriter Condensed Light" charset="0"/>
                <a:cs typeface="American Typewriter Condensed Light" charset="0"/>
              </a:rPr>
              <a:t>sh</a:t>
            </a:r>
            <a:r>
              <a:rPr lang="en-US" sz="2600" dirty="0">
                <a:latin typeface="American Typewriter Condensed Light" charset="0"/>
                <a:ea typeface="American Typewriter Condensed Light" charset="0"/>
                <a:cs typeface="American Typewriter Condensed Light" charset="0"/>
              </a:rPr>
              <a:t>*t real quick anyway, so I went back to my cash method, but this time I would only go about a hour and a half before they closed, and threw a little twist on it. I would make sure that I hadn’t eaten! Life-threatening? Tell me about it</a:t>
            </a:r>
            <a:r>
              <a:rPr lang="en-US" sz="2600" dirty="0" smtClean="0">
                <a:latin typeface="American Typewriter Condensed Light" charset="0"/>
                <a:ea typeface="American Typewriter Condensed Light" charset="0"/>
                <a:cs typeface="American Typewriter Condensed Light" charset="0"/>
              </a:rPr>
              <a:t>. </a:t>
            </a:r>
            <a:r>
              <a:rPr lang="en-US" sz="2600" dirty="0">
                <a:latin typeface="American Typewriter Condensed Light" charset="0"/>
                <a:ea typeface="American Typewriter Condensed Light" charset="0"/>
                <a:cs typeface="American Typewriter Condensed Light" charset="0"/>
              </a:rPr>
              <a:t>If you don’t know how serious that is, take your girlfriend shopping when she hasn’t eaten. </a:t>
            </a:r>
            <a:r>
              <a:rPr lang="en-US" sz="2600" dirty="0" err="1">
                <a:latin typeface="American Typewriter Condensed Light" charset="0"/>
                <a:ea typeface="American Typewriter Condensed Light" charset="0"/>
                <a:cs typeface="American Typewriter Condensed Light" charset="0"/>
              </a:rPr>
              <a:t>Lol</a:t>
            </a:r>
            <a:r>
              <a:rPr lang="en-US" sz="2600" dirty="0" smtClean="0">
                <a:latin typeface="American Typewriter Condensed Light" charset="0"/>
                <a:ea typeface="American Typewriter Condensed Light" charset="0"/>
                <a:cs typeface="American Typewriter Condensed Light" charset="0"/>
              </a:rPr>
              <a:t>.</a:t>
            </a:r>
          </a:p>
          <a:p>
            <a:pPr marL="0" indent="0">
              <a:buNone/>
            </a:pPr>
            <a:endParaRPr lang="en-US" sz="2600" dirty="0" smtClean="0">
              <a:latin typeface="American Typewriter Condensed Light" charset="0"/>
              <a:ea typeface="American Typewriter Condensed Light" charset="0"/>
              <a:cs typeface="American Typewriter Condensed Light" charset="0"/>
            </a:endParaRPr>
          </a:p>
          <a:p>
            <a:pPr marL="0" indent="0">
              <a:buNone/>
            </a:pPr>
            <a:r>
              <a:rPr lang="en-US" sz="2400" dirty="0" smtClean="0">
                <a:latin typeface="American Typewriter Condensed Light" charset="0"/>
                <a:ea typeface="American Typewriter Condensed Light" charset="0"/>
                <a:cs typeface="American Typewriter Condensed Light" charset="0"/>
              </a:rPr>
              <a:t>This method works almost perfectly for me for two reasons:</a:t>
            </a:r>
          </a:p>
          <a:p>
            <a:pPr marL="0" indent="0">
              <a:buNone/>
            </a:pPr>
            <a:r>
              <a:rPr lang="en-US" sz="2400" dirty="0" smtClean="0">
                <a:latin typeface="American Typewriter Condensed Light" charset="0"/>
                <a:ea typeface="American Typewriter Condensed Light" charset="0"/>
                <a:cs typeface="American Typewriter Condensed Light" charset="0"/>
              </a:rPr>
              <a:t> </a:t>
            </a:r>
          </a:p>
          <a:p>
            <a:pPr marL="971550" lvl="1" indent="-514350">
              <a:buFont typeface="+mj-lt"/>
              <a:buAutoNum type="arabicParenR"/>
            </a:pPr>
            <a:r>
              <a:rPr lang="en-US" dirty="0" smtClean="0">
                <a:latin typeface="American Typewriter Condensed Light" charset="0"/>
                <a:ea typeface="American Typewriter Condensed Light" charset="0"/>
                <a:cs typeface="American Typewriter Condensed Light" charset="0"/>
              </a:rPr>
              <a:t>With me being hungry, I would go in and get only exactly what I came to get.  No questions!</a:t>
            </a:r>
          </a:p>
          <a:p>
            <a:pPr marL="971550" lvl="1" indent="-514350">
              <a:buFont typeface="+mj-lt"/>
              <a:buAutoNum type="arabicParenR"/>
            </a:pPr>
            <a:r>
              <a:rPr lang="en-US" dirty="0" smtClean="0">
                <a:latin typeface="American Typewriter Condensed Light" charset="0"/>
                <a:ea typeface="American Typewriter Condensed Light" charset="0"/>
                <a:cs typeface="American Typewriter Condensed Light" charset="0"/>
              </a:rPr>
              <a:t>I knew not to spend all my cash, or else I couldn’t get anything to eat on my way home, and trust me, I wouldn’t play with my food.</a:t>
            </a:r>
          </a:p>
          <a:p>
            <a:pPr marL="0" indent="0">
              <a:buNone/>
            </a:pPr>
            <a:endParaRPr lang="en-US" sz="2600" dirty="0">
              <a:latin typeface="American Typewriter Condensed Light" charset="0"/>
              <a:ea typeface="American Typewriter Condensed Light" charset="0"/>
              <a:cs typeface="American Typewriter Condensed Light" charset="0"/>
            </a:endParaRPr>
          </a:p>
          <a:p>
            <a:endParaRPr lang="en-US" dirty="0"/>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20227308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888" y="242889"/>
            <a:ext cx="10701337" cy="6486524"/>
          </a:xfrm>
        </p:spPr>
        <p:txBody>
          <a:bodyPr>
            <a:normAutofit/>
          </a:bodyPr>
          <a:lstStyle/>
          <a:p>
            <a:pPr marL="0" indent="0">
              <a:buNone/>
            </a:pPr>
            <a:r>
              <a:rPr lang="en-US" sz="2400" dirty="0" smtClean="0">
                <a:latin typeface="American Typewriter Condensed Light" charset="0"/>
                <a:ea typeface="American Typewriter Condensed Light" charset="0"/>
                <a:cs typeface="American Typewriter Condensed Light" charset="0"/>
              </a:rPr>
              <a:t>There’s </a:t>
            </a:r>
            <a:r>
              <a:rPr lang="en-US" sz="2400" dirty="0">
                <a:latin typeface="American Typewriter Condensed Light" charset="0"/>
                <a:ea typeface="American Typewriter Condensed Light" charset="0"/>
                <a:cs typeface="American Typewriter Condensed Light" charset="0"/>
              </a:rPr>
              <a:t>never a really set guide as to how to shop. There’s a variety of stores, styles, colors, and everything that may appeal to you. So the easiest method is to shop in outfits. While you’re in and out of s</a:t>
            </a:r>
            <a:r>
              <a:rPr lang="en-US" sz="2400" dirty="0" smtClean="0">
                <a:latin typeface="American Typewriter Condensed Light" charset="0"/>
                <a:ea typeface="American Typewriter Condensed Light" charset="0"/>
                <a:cs typeface="American Typewriter Condensed Light" charset="0"/>
              </a:rPr>
              <a:t>tores </a:t>
            </a:r>
            <a:r>
              <a:rPr lang="en-US" sz="2400" dirty="0">
                <a:latin typeface="American Typewriter Condensed Light" charset="0"/>
                <a:ea typeface="American Typewriter Condensed Light" charset="0"/>
                <a:cs typeface="American Typewriter Condensed Light" charset="0"/>
              </a:rPr>
              <a:t>you’ll find a few pieces that you like a lot more than others, and that is where you’ll start your </a:t>
            </a:r>
            <a:r>
              <a:rPr lang="en-US" sz="2400" dirty="0" smtClean="0">
                <a:latin typeface="American Typewriter Condensed Light" charset="0"/>
                <a:ea typeface="American Typewriter Condensed Light" charset="0"/>
                <a:cs typeface="American Typewriter Condensed Light" charset="0"/>
              </a:rPr>
              <a:t>outfit, BUT keeping in mind all of your hard work.</a:t>
            </a:r>
          </a:p>
          <a:p>
            <a:pPr marL="0" indent="0">
              <a:buNone/>
            </a:pPr>
            <a:endParaRPr lang="en-US" sz="2400" dirty="0">
              <a:latin typeface="American Typewriter Condensed Light" charset="0"/>
              <a:ea typeface="American Typewriter Condensed Light" charset="0"/>
              <a:cs typeface="American Typewriter Condensed Light" charset="0"/>
            </a:endParaRPr>
          </a:p>
          <a:p>
            <a:pPr marL="0" indent="0">
              <a:buNone/>
            </a:pPr>
            <a:r>
              <a:rPr lang="en-US" sz="2400" dirty="0" smtClean="0">
                <a:latin typeface="American Typewriter Condensed Light" charset="0"/>
                <a:ea typeface="American Typewriter Condensed Light" charset="0"/>
                <a:cs typeface="American Typewriter Condensed Light" charset="0"/>
              </a:rPr>
              <a:t>How </a:t>
            </a:r>
            <a:r>
              <a:rPr lang="en-US" sz="2400" dirty="0">
                <a:latin typeface="American Typewriter Condensed Light" charset="0"/>
                <a:ea typeface="American Typewriter Condensed Light" charset="0"/>
                <a:cs typeface="American Typewriter Condensed Light" charset="0"/>
              </a:rPr>
              <a:t>I often start my outfits are with shoes. They are the key compliment when building your outfit. Shoes are very critical because it is either the first, or last thing viewed. Shoes for us men are our conversation starter, in addition to accessories. It’s the one thing that we can really add our extra spice to. Not to mention it’s the first thing </a:t>
            </a:r>
            <a:r>
              <a:rPr lang="en-US" sz="2400" dirty="0" smtClean="0">
                <a:latin typeface="American Typewriter Condensed Light" charset="0"/>
                <a:ea typeface="American Typewriter Condensed Light" charset="0"/>
                <a:cs typeface="American Typewriter Condensed Light" charset="0"/>
              </a:rPr>
              <a:t>women </a:t>
            </a:r>
            <a:r>
              <a:rPr lang="en-US" sz="2400" dirty="0">
                <a:latin typeface="American Typewriter Condensed Light" charset="0"/>
                <a:ea typeface="American Typewriter Condensed Light" charset="0"/>
                <a:cs typeface="American Typewriter Condensed Light" charset="0"/>
              </a:rPr>
              <a:t>look at</a:t>
            </a:r>
            <a:r>
              <a:rPr lang="en-US" sz="2400" dirty="0" smtClean="0">
                <a:latin typeface="American Typewriter Condensed Light" charset="0"/>
                <a:ea typeface="American Typewriter Condensed Light" charset="0"/>
                <a:cs typeface="American Typewriter Condensed Light" charset="0"/>
              </a:rPr>
              <a:t>.</a:t>
            </a:r>
          </a:p>
          <a:p>
            <a:pPr marL="0" indent="0">
              <a:buNone/>
            </a:pPr>
            <a:endParaRPr lang="en-US" sz="2400" dirty="0">
              <a:latin typeface="American Typewriter Condensed Light" charset="0"/>
              <a:ea typeface="American Typewriter Condensed Light" charset="0"/>
              <a:cs typeface="American Typewriter Condensed Light" charset="0"/>
            </a:endParaRPr>
          </a:p>
          <a:p>
            <a:pPr marL="0" indent="0">
              <a:buNone/>
            </a:pPr>
            <a:r>
              <a:rPr lang="en-US" sz="2400" dirty="0">
                <a:latin typeface="American Typewriter Condensed Light" charset="0"/>
                <a:ea typeface="American Typewriter Condensed Light" charset="0"/>
                <a:cs typeface="American Typewriter Condensed Light" charset="0"/>
              </a:rPr>
              <a:t>From there, you work your way up. Or shirt to shoes. Or Shoe, to shirt, to pant. You don’t start building Skyscrapers from the top, but the sun does shine from the sky. It’s a science either way you go about it. It’s all about your comfort level and what you feel like is your focal point for that look. If starting from top to bottom works for you, make it happen. If you think the belt is your focal point, then build around your showstopper.</a:t>
            </a:r>
          </a:p>
          <a:p>
            <a:pPr marL="0" indent="0">
              <a:buNone/>
            </a:pPr>
            <a:endParaRPr lang="en-US" sz="2400" dirty="0">
              <a:latin typeface="American Typewriter Condensed Light" charset="0"/>
              <a:ea typeface="American Typewriter Condensed Light" charset="0"/>
              <a:cs typeface="American Typewriter Condensed Light" charset="0"/>
            </a:endParaRPr>
          </a:p>
        </p:txBody>
      </p:sp>
      <p:sp>
        <p:nvSpPr>
          <p:cNvPr id="4" name="TextBox 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2507688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8275" y="342899"/>
            <a:ext cx="10515600" cy="4929189"/>
          </a:xfrm>
        </p:spPr>
        <p:txBody>
          <a:bodyPr>
            <a:normAutofit fontScale="92500" lnSpcReduction="20000"/>
          </a:bodyPr>
          <a:lstStyle/>
          <a:p>
            <a:pPr marL="0" indent="0">
              <a:buNone/>
            </a:pPr>
            <a:r>
              <a:rPr lang="en-US" dirty="0">
                <a:latin typeface="American Typewriter Condensed Light" charset="0"/>
                <a:ea typeface="American Typewriter Condensed Light" charset="0"/>
                <a:cs typeface="American Typewriter Condensed Light" charset="0"/>
              </a:rPr>
              <a:t>It’s always good to have in mind what you’re shopping for. This day and age Retailers are getting hip! They are putting these exotic, light-eyed, curvy, all around beautiful women in these men’s departments to trap us! Yes US, cause they get me sometimes too! So don’t trust those extensive eyelash and form fitting dresses! SAY NO! No extra socks because they won’t be seen and no you would not like to receive an extra %10 off if you </a:t>
            </a:r>
            <a:r>
              <a:rPr lang="en-US" dirty="0" smtClean="0">
                <a:latin typeface="American Typewriter Condensed Light" charset="0"/>
                <a:ea typeface="American Typewriter Condensed Light" charset="0"/>
                <a:cs typeface="American Typewriter Condensed Light" charset="0"/>
              </a:rPr>
              <a:t>join their “rewards program” </a:t>
            </a:r>
            <a:r>
              <a:rPr lang="en-US" dirty="0">
                <a:latin typeface="American Typewriter Condensed Light" charset="0"/>
                <a:ea typeface="American Typewriter Condensed Light" charset="0"/>
                <a:cs typeface="American Typewriter Condensed Light" charset="0"/>
              </a:rPr>
              <a:t>(credit card in code) </a:t>
            </a:r>
            <a:r>
              <a:rPr lang="en-US" dirty="0" smtClean="0">
                <a:latin typeface="American Typewriter Condensed Light" charset="0"/>
                <a:ea typeface="American Typewriter Condensed Light" charset="0"/>
                <a:cs typeface="American Typewriter Condensed Light" charset="0"/>
              </a:rPr>
              <a:t>at the time of purchase!</a:t>
            </a:r>
            <a:endParaRPr lang="en-US" dirty="0">
              <a:latin typeface="American Typewriter Condensed Light" charset="0"/>
              <a:ea typeface="American Typewriter Condensed Light" charset="0"/>
              <a:cs typeface="American Typewriter Condensed Light" charset="0"/>
            </a:endParaRPr>
          </a:p>
          <a:p>
            <a:pPr marL="0" indent="0">
              <a:buNone/>
            </a:pPr>
            <a:r>
              <a:rPr lang="en-US" dirty="0">
                <a:latin typeface="American Typewriter Condensed Light" charset="0"/>
                <a:ea typeface="American Typewriter Condensed Light" charset="0"/>
                <a:cs typeface="American Typewriter Condensed Light" charset="0"/>
              </a:rPr>
              <a:t> </a:t>
            </a:r>
          </a:p>
          <a:p>
            <a:pPr marL="0" indent="0">
              <a:buNone/>
            </a:pPr>
            <a:r>
              <a:rPr lang="en-US" dirty="0">
                <a:latin typeface="American Typewriter Condensed Light" charset="0"/>
                <a:ea typeface="American Typewriter Condensed Light" charset="0"/>
                <a:cs typeface="American Typewriter Condensed Light" charset="0"/>
              </a:rPr>
              <a:t>This isn’t good in the beginning because we’re still disciplining ourselves. We don’t want to get too crazy just yet. It’s important to find comfortable settings for you to shop in. I like to shop out of commotion to refrain from shopping for other people. It’s like people has an automatic sense to what I do, and before you know it I’m doing all of this charity styling work and forgot what I came in to do originally. In addition to me being hungry, you could only guess the come-out if it were any other way</a:t>
            </a:r>
            <a:r>
              <a:rPr lang="en-US" dirty="0" smtClean="0">
                <a:latin typeface="American Typewriter Condensed Light" charset="0"/>
                <a:ea typeface="American Typewriter Condensed Light" charset="0"/>
                <a:cs typeface="American Typewriter Condensed Light" charset="0"/>
              </a:rPr>
              <a:t>.</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endParaRPr lang="en-US" dirty="0">
              <a:latin typeface="American Typewriter Condensed Light" charset="0"/>
              <a:ea typeface="American Typewriter Condensed Light" charset="0"/>
              <a:cs typeface="American Typewriter Condensed Light" charset="0"/>
            </a:endParaRPr>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14081921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7106" y="336241"/>
            <a:ext cx="10515600" cy="1325563"/>
          </a:xfrm>
        </p:spPr>
        <p:txBody>
          <a:bodyPr>
            <a:normAutofit fontScale="90000"/>
          </a:bodyPr>
          <a:lstStyle/>
          <a:p>
            <a:r>
              <a:rPr lang="en-US" sz="3100" b="1" dirty="0">
                <a:latin typeface="Bell MT" charset="0"/>
                <a:ea typeface="Bell MT" charset="0"/>
                <a:cs typeface="Bell MT" charset="0"/>
              </a:rPr>
              <a:t>Chapter </a:t>
            </a:r>
            <a:r>
              <a:rPr lang="en-US" sz="3100" b="1" dirty="0" smtClean="0">
                <a:latin typeface="Bell MT" charset="0"/>
                <a:ea typeface="Bell MT" charset="0"/>
                <a:cs typeface="Bell MT" charset="0"/>
              </a:rPr>
              <a:t>III</a:t>
            </a:r>
            <a:r>
              <a:rPr lang="en-US" dirty="0" smtClean="0"/>
              <a:t/>
            </a:r>
            <a:br>
              <a:rPr lang="en-US" dirty="0" smtClean="0"/>
            </a:br>
            <a:r>
              <a:rPr lang="en-US" dirty="0" smtClean="0">
                <a:latin typeface="Britannic Bold" charset="0"/>
                <a:ea typeface="Britannic Bold" charset="0"/>
                <a:cs typeface="Britannic Bold" charset="0"/>
              </a:rPr>
              <a:t>Pulling It All Together</a:t>
            </a:r>
            <a:r>
              <a:rPr lang="en-US" dirty="0"/>
              <a:t/>
            </a:r>
            <a:br>
              <a:rPr lang="en-US" dirty="0"/>
            </a:br>
            <a:r>
              <a:rPr lang="en-US" sz="2000" dirty="0" smtClean="0">
                <a:latin typeface="American Typewriter" charset="0"/>
                <a:ea typeface="American Typewriter" charset="0"/>
                <a:cs typeface="American Typewriter" charset="0"/>
              </a:rPr>
              <a:t>Completing The Process</a:t>
            </a:r>
            <a:endParaRPr lang="en-US" sz="20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1497106" y="2157413"/>
            <a:ext cx="10515600" cy="4171950"/>
          </a:xfrm>
        </p:spPr>
        <p:txBody>
          <a:bodyPr>
            <a:normAutofit fontScale="92500" lnSpcReduction="20000"/>
          </a:bodyPr>
          <a:lstStyle/>
          <a:p>
            <a:pPr marL="0" indent="0" algn="ctr">
              <a:buNone/>
            </a:pPr>
            <a:r>
              <a:rPr lang="en-US" sz="2600" dirty="0" smtClean="0">
                <a:latin typeface="American Typewriter Condensed Light" charset="0"/>
                <a:ea typeface="American Typewriter Condensed Light" charset="0"/>
                <a:cs typeface="American Typewriter Condensed Light" charset="0"/>
              </a:rPr>
              <a:t>The whole ride home I’m almost certain you were already putting your new looks together in your head, on top of where you’re thinking about wearing them too. </a:t>
            </a:r>
          </a:p>
          <a:p>
            <a:pPr marL="0" indent="0" algn="ctr">
              <a:buNone/>
            </a:pPr>
            <a:endParaRPr lang="en-US" sz="2600" dirty="0">
              <a:latin typeface="American Typewriter Condensed Light" charset="0"/>
              <a:ea typeface="American Typewriter Condensed Light" charset="0"/>
              <a:cs typeface="American Typewriter Condensed Light" charset="0"/>
            </a:endParaRPr>
          </a:p>
          <a:p>
            <a:pPr marL="0" indent="0" algn="ctr">
              <a:buNone/>
            </a:pPr>
            <a:r>
              <a:rPr lang="en-US" sz="2600" dirty="0" smtClean="0">
                <a:latin typeface="American Typewriter Condensed Light" charset="0"/>
                <a:ea typeface="American Typewriter Condensed Light" charset="0"/>
                <a:cs typeface="American Typewriter Condensed Light" charset="0"/>
              </a:rPr>
              <a:t>The number one thing that you want to refrain from doing after shopping your new pieces is only wearing those new pieces. The purpose is to enhance, not repeat. Just wearing only the new things that you’ve just bought would only be backtracking. Believe me when I tell you, it’s so easy to find yourself doing this. We’ll find ourselves so hyped up with actually starting something new that we’d get comfortable with just that and begin to only wear our new clothes.</a:t>
            </a:r>
          </a:p>
          <a:p>
            <a:pPr marL="0" indent="0" algn="ctr">
              <a:buNone/>
            </a:pPr>
            <a:r>
              <a:rPr lang="en-US" sz="2600" dirty="0" smtClean="0">
                <a:latin typeface="American Typewriter Condensed Light" charset="0"/>
                <a:ea typeface="American Typewriter Condensed Light" charset="0"/>
                <a:cs typeface="American Typewriter Condensed Light" charset="0"/>
              </a:rPr>
              <a:t> </a:t>
            </a:r>
          </a:p>
          <a:p>
            <a:pPr marL="0" indent="0" algn="ctr">
              <a:buNone/>
            </a:pPr>
            <a:r>
              <a:rPr lang="en-US" sz="2600" dirty="0" smtClean="0">
                <a:latin typeface="American Typewriter Condensed Light" charset="0"/>
                <a:ea typeface="American Typewriter Condensed Light" charset="0"/>
                <a:cs typeface="American Typewriter Condensed Light" charset="0"/>
              </a:rPr>
              <a:t>Including your new pieces is the most complex part of this process. Being because you may get frustrated and not see the entire new sets immediately, so you’ll feel tempted to revert back to the same looks before.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latin typeface="American Typewriter Condensed Light" charset="0"/>
              <a:ea typeface="American Typewriter Condensed Light" charset="0"/>
              <a:cs typeface="American Typewriter Condensed Light" charset="0"/>
            </a:endParaRPr>
          </a:p>
        </p:txBody>
      </p:sp>
      <p:cxnSp>
        <p:nvCxnSpPr>
          <p:cNvPr id="5" name="Straight Connector 4"/>
          <p:cNvCxnSpPr/>
          <p:nvPr/>
        </p:nvCxnSpPr>
        <p:spPr>
          <a:xfrm>
            <a:off x="3058747" y="1985052"/>
            <a:ext cx="7392318" cy="22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7925638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1612" y="382586"/>
            <a:ext cx="10596563" cy="6089652"/>
          </a:xfrm>
        </p:spPr>
        <p:txBody>
          <a:bodyPr>
            <a:normAutofit fontScale="92500" lnSpcReduction="10000"/>
          </a:bodyPr>
          <a:lstStyle/>
          <a:p>
            <a:pPr marL="0" indent="0">
              <a:buNone/>
            </a:pPr>
            <a:r>
              <a:rPr lang="en-US" dirty="0" smtClean="0">
                <a:latin typeface="American Typewriter Condensed Light" charset="0"/>
                <a:ea typeface="American Typewriter Condensed Light" charset="0"/>
                <a:cs typeface="American Typewriter Condensed Light" charset="0"/>
              </a:rPr>
              <a:t>Regardless of how it may seem, adding your new pieces to your originals is harder than it may appear. Mainly because you’re basically merging two different styles together in hopes of it not looking tacky and unorganized.</a:t>
            </a:r>
          </a:p>
          <a:p>
            <a:pPr marL="0" indent="0">
              <a:buNone/>
            </a:pPr>
            <a:endParaRPr lang="en-US" dirty="0" smtClean="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There’s really no guide for this one, other than just do it. It’s as easy as regularly picking out your outfits for your daily events: </a:t>
            </a:r>
          </a:p>
          <a:p>
            <a:pPr lvl="1"/>
            <a:r>
              <a:rPr lang="en-US" dirty="0" smtClean="0">
                <a:latin typeface="American Typewriter Condensed Light" charset="0"/>
                <a:ea typeface="American Typewriter Condensed Light" charset="0"/>
                <a:cs typeface="American Typewriter Condensed Light" charset="0"/>
              </a:rPr>
              <a:t>Start with your area of focus.</a:t>
            </a:r>
          </a:p>
          <a:p>
            <a:pPr lvl="1"/>
            <a:r>
              <a:rPr lang="en-US" dirty="0" smtClean="0">
                <a:latin typeface="American Typewriter Condensed Light" charset="0"/>
                <a:ea typeface="American Typewriter Condensed Light" charset="0"/>
                <a:cs typeface="American Typewriter Condensed Light" charset="0"/>
              </a:rPr>
              <a:t>Pick a garment in that area.</a:t>
            </a:r>
          </a:p>
          <a:p>
            <a:pPr lvl="1"/>
            <a:r>
              <a:rPr lang="en-US" dirty="0" smtClean="0">
                <a:latin typeface="American Typewriter Condensed Light" charset="0"/>
                <a:ea typeface="American Typewriter Condensed Light" charset="0"/>
                <a:cs typeface="American Typewriter Condensed Light" charset="0"/>
              </a:rPr>
              <a:t>Build around that piece.</a:t>
            </a:r>
          </a:p>
          <a:p>
            <a:pPr lvl="1"/>
            <a:r>
              <a:rPr lang="en-US" dirty="0" smtClean="0">
                <a:latin typeface="American Typewriter Condensed Light" charset="0"/>
                <a:ea typeface="American Typewriter Condensed Light" charset="0"/>
                <a:cs typeface="American Typewriter Condensed Light" charset="0"/>
              </a:rPr>
              <a:t>Polish the look.</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The frustration comes from over-processing. You instantly believe that you have to start with everything knew that you just bought. No. Ease it in. The more that you contemplate and put too much thought into, the more you’ll draw back from it. Remember, this transition is more dramatic than just clothes. It makes a play on your confidence level as well. Rocking this new look like you own will also take a little growth in </a:t>
            </a:r>
            <a:r>
              <a:rPr lang="en-US" dirty="0" err="1" smtClean="0">
                <a:latin typeface="American Typewriter Condensed Light" charset="0"/>
                <a:ea typeface="American Typewriter Condensed Light" charset="0"/>
                <a:cs typeface="American Typewriter Condensed Light" charset="0"/>
              </a:rPr>
              <a:t>comfortability</a:t>
            </a:r>
            <a:r>
              <a:rPr lang="en-US" dirty="0" smtClean="0">
                <a:latin typeface="American Typewriter Condensed Light" charset="0"/>
                <a:ea typeface="American Typewriter Condensed Light" charset="0"/>
                <a:cs typeface="American Typewriter Condensed Light" charset="0"/>
              </a:rPr>
              <a:t>. </a:t>
            </a:r>
            <a:endParaRPr lang="en-US" dirty="0"/>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8437088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7106" y="415692"/>
            <a:ext cx="10515600" cy="5875338"/>
          </a:xfrm>
        </p:spPr>
        <p:txBody>
          <a:bodyPr>
            <a:normAutofit fontScale="92500" lnSpcReduction="20000"/>
          </a:bodyPr>
          <a:lstStyle/>
          <a:p>
            <a:pPr marL="0" indent="0">
              <a:buNone/>
            </a:pPr>
            <a:r>
              <a:rPr lang="en-US" b="1" u="sng" dirty="0" smtClean="0">
                <a:solidFill>
                  <a:srgbClr val="011EAA"/>
                </a:solidFill>
                <a:latin typeface="American Typewriter" charset="0"/>
                <a:ea typeface="American Typewriter" charset="0"/>
                <a:cs typeface="American Typewriter" charset="0"/>
              </a:rPr>
              <a:t>Starting with your area of  focus.</a:t>
            </a:r>
            <a:r>
              <a:rPr lang="en-US" dirty="0" smtClean="0">
                <a:solidFill>
                  <a:srgbClr val="011EAA"/>
                </a:solidFill>
                <a:latin typeface="American Typewriter" charset="0"/>
                <a:ea typeface="American Typewriter" charset="0"/>
                <a:cs typeface="American Typewriter" charset="0"/>
              </a:rPr>
              <a:t> </a:t>
            </a:r>
            <a:r>
              <a:rPr lang="en-US" dirty="0" smtClean="0">
                <a:latin typeface="American Typewriter Condensed Light" charset="0"/>
                <a:ea typeface="American Typewriter Condensed Light" charset="0"/>
                <a:cs typeface="American Typewriter Condensed Light" charset="0"/>
              </a:rPr>
              <a:t>When you’re getting dressed whether you notice or not, there’s always something that you choose to start with. For some of us it’s the same area, for others it varies off of what we’re liking in the moment.</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For example: Using the pieces that you just purchased to include into your new wardrobe, find one particularly that you find to really want to wear. </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So, for instance, let’s say that you’re feeling the new blazer that you just bought. You know you want to wear that shirt, but not so much what else it is that you want to wear. That Blazer becomes your area of focus. It’s your comfort area. From here you could comfortably complete your outfit. Now being that this is just a Blazer, you might want to accessorize. Pay close attention to the complexity of your outfit once you complete it. That will determine how to properly accessorize. Remember, accessories are a statement. Only do as needed. The less, the best.</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lgn="ctr">
              <a:buNone/>
            </a:pPr>
            <a:r>
              <a:rPr lang="en-US" u="sng" dirty="0" smtClean="0">
                <a:solidFill>
                  <a:srgbClr val="FF0000"/>
                </a:solidFill>
                <a:latin typeface="American Typewriter Condensed Light" charset="0"/>
                <a:ea typeface="American Typewriter Condensed Light" charset="0"/>
                <a:cs typeface="American Typewriter Condensed Light" charset="0"/>
              </a:rPr>
              <a:t>NOTE:</a:t>
            </a:r>
            <a:r>
              <a:rPr lang="en-US" dirty="0" smtClean="0">
                <a:solidFill>
                  <a:srgbClr val="FF0000"/>
                </a:solidFill>
                <a:latin typeface="American Typewriter Condensed Light" charset="0"/>
                <a:ea typeface="American Typewriter Condensed Light" charset="0"/>
                <a:cs typeface="American Typewriter Condensed Light" charset="0"/>
              </a:rPr>
              <a:t> </a:t>
            </a:r>
            <a:r>
              <a:rPr lang="en-US" dirty="0" smtClean="0">
                <a:latin typeface="American Typewriter Condensed Light" charset="0"/>
                <a:ea typeface="American Typewriter Condensed Light" charset="0"/>
                <a:cs typeface="American Typewriter Condensed Light" charset="0"/>
              </a:rPr>
              <a:t>Always try to complete the look that you begin around your focus area. Your self-confidence will exude and that outfit will become 10x’s more appealing.</a:t>
            </a:r>
          </a:p>
        </p:txBody>
      </p:sp>
      <p:sp>
        <p:nvSpPr>
          <p:cNvPr id="4" name="TextBox 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548136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3988" y="582612"/>
            <a:ext cx="10515600" cy="5118101"/>
          </a:xfrm>
        </p:spPr>
        <p:txBody>
          <a:bodyPr>
            <a:normAutofit/>
          </a:bodyPr>
          <a:lstStyle/>
          <a:p>
            <a:pPr marL="0" indent="0">
              <a:buNone/>
            </a:pPr>
            <a:r>
              <a:rPr lang="en-US" b="1" u="sng" dirty="0" smtClean="0">
                <a:solidFill>
                  <a:srgbClr val="011EAA"/>
                </a:solidFill>
                <a:latin typeface="American Typewriter" charset="0"/>
                <a:ea typeface="American Typewriter" charset="0"/>
                <a:cs typeface="American Typewriter" charset="0"/>
              </a:rPr>
              <a:t>Pick your favorite piece.</a:t>
            </a:r>
            <a:r>
              <a:rPr lang="en-US" dirty="0" smtClean="0">
                <a:solidFill>
                  <a:srgbClr val="011EAA"/>
                </a:solidFill>
                <a:latin typeface="American Typewriter" charset="0"/>
                <a:ea typeface="American Typewriter" charset="0"/>
                <a:cs typeface="American Typewriter" charset="0"/>
              </a:rPr>
              <a:t> </a:t>
            </a:r>
            <a:r>
              <a:rPr lang="en-US" sz="2600" dirty="0" smtClean="0">
                <a:latin typeface="American Typewriter Condensed Light" charset="0"/>
                <a:ea typeface="American Typewriter Condensed Light" charset="0"/>
                <a:cs typeface="American Typewriter Condensed Light" charset="0"/>
              </a:rPr>
              <a:t>Your favorite piece is just the piece that you want to base your outfit around. So in our case now, it’s a blazer.</a:t>
            </a:r>
          </a:p>
          <a:p>
            <a:pPr marL="0" indent="0">
              <a:buNone/>
            </a:pPr>
            <a:endParaRPr lang="en-US" sz="2600" dirty="0">
              <a:latin typeface="American Typewriter Condensed Light" charset="0"/>
              <a:ea typeface="American Typewriter Condensed Light" charset="0"/>
              <a:cs typeface="American Typewriter Condensed Light" charset="0"/>
            </a:endParaRPr>
          </a:p>
          <a:p>
            <a:pPr marL="0" indent="0">
              <a:buNone/>
            </a:pPr>
            <a:r>
              <a:rPr lang="en-US" sz="2600" dirty="0" smtClean="0">
                <a:latin typeface="American Typewriter Condensed Light" charset="0"/>
                <a:ea typeface="American Typewriter Condensed Light" charset="0"/>
                <a:cs typeface="American Typewriter Condensed Light" charset="0"/>
              </a:rPr>
              <a:t>Blazers are such a </a:t>
            </a:r>
            <a:r>
              <a:rPr lang="en-US" sz="2600" dirty="0" err="1" smtClean="0">
                <a:latin typeface="American Typewriter Condensed Light" charset="0"/>
                <a:ea typeface="American Typewriter Condensed Light" charset="0"/>
                <a:cs typeface="American Typewriter Condensed Light" charset="0"/>
              </a:rPr>
              <a:t>verstile</a:t>
            </a:r>
            <a:r>
              <a:rPr lang="en-US" sz="2600" dirty="0" smtClean="0">
                <a:latin typeface="American Typewriter Condensed Light" charset="0"/>
                <a:ea typeface="American Typewriter Condensed Light" charset="0"/>
                <a:cs typeface="American Typewriter Condensed Light" charset="0"/>
              </a:rPr>
              <a:t> piece. Usually when I’m piecing my look together, I have to ensure that it fits the events of the day. Blazers require no question whatsoever, as long as it’s a blazer. Wearing a suit jacket separate from its mate it recipe for disaster. Even doing a sports coat a little more casual than accepted is a problem. </a:t>
            </a:r>
            <a:r>
              <a:rPr lang="en-US" sz="2600" dirty="0" smtClean="0">
                <a:latin typeface="American Typewriter Condensed Light" charset="0"/>
                <a:ea typeface="American Typewriter Condensed Light" charset="0"/>
                <a:cs typeface="American Typewriter Condensed Light" charset="0"/>
                <a:hlinkClick r:id="rId3"/>
              </a:rPr>
              <a:t>Knowing The Difference</a:t>
            </a:r>
            <a:r>
              <a:rPr lang="en-US" sz="2600" dirty="0" smtClean="0">
                <a:latin typeface="American Typewriter Condensed Light" charset="0"/>
                <a:ea typeface="American Typewriter Condensed Light" charset="0"/>
                <a:cs typeface="American Typewriter Condensed Light" charset="0"/>
              </a:rPr>
              <a:t> between A Suit Jacket, Blazer, and </a:t>
            </a:r>
            <a:r>
              <a:rPr lang="en-US" sz="2600" dirty="0" err="1" smtClean="0">
                <a:latin typeface="American Typewriter Condensed Light" charset="0"/>
                <a:ea typeface="American Typewriter Condensed Light" charset="0"/>
                <a:cs typeface="American Typewriter Condensed Light" charset="0"/>
              </a:rPr>
              <a:t>Sportscoat</a:t>
            </a:r>
            <a:r>
              <a:rPr lang="en-US" sz="2600" dirty="0" smtClean="0">
                <a:latin typeface="American Typewriter Condensed Light" charset="0"/>
                <a:ea typeface="American Typewriter Condensed Light" charset="0"/>
                <a:cs typeface="American Typewriter Condensed Light" charset="0"/>
              </a:rPr>
              <a:t> is imperative. You can learn more by clicking the link in “Knowing the Difference” or, </a:t>
            </a:r>
            <a:r>
              <a:rPr lang="en-US" sz="2600" dirty="0" smtClean="0">
                <a:latin typeface="American Typewriter Condensed Light" charset="0"/>
                <a:ea typeface="American Typewriter Condensed Light" charset="0"/>
                <a:cs typeface="American Typewriter Condensed Light" charset="0"/>
                <a:hlinkClick r:id="rId3"/>
              </a:rPr>
              <a:t>here.</a:t>
            </a:r>
            <a:endParaRPr lang="en-US" sz="2600" dirty="0" smtClean="0">
              <a:latin typeface="American Typewriter Condensed Light" charset="0"/>
              <a:ea typeface="American Typewriter Condensed Light" charset="0"/>
              <a:cs typeface="American Typewriter Condensed Light" charset="0"/>
            </a:endParaRPr>
          </a:p>
          <a:p>
            <a:pPr marL="0" indent="0">
              <a:buNone/>
            </a:pPr>
            <a:endParaRPr lang="en-US" sz="2600" dirty="0">
              <a:latin typeface="American Typewriter Condensed Light" charset="0"/>
              <a:ea typeface="American Typewriter Condensed Light" charset="0"/>
              <a:cs typeface="American Typewriter Condensed Light" charset="0"/>
            </a:endParaRPr>
          </a:p>
          <a:p>
            <a:pPr marL="0" indent="0">
              <a:buNone/>
            </a:pPr>
            <a:r>
              <a:rPr lang="en-US" sz="2600" dirty="0" smtClean="0">
                <a:latin typeface="American Typewriter Condensed Light" charset="0"/>
                <a:ea typeface="American Typewriter Condensed Light" charset="0"/>
                <a:cs typeface="American Typewriter Condensed Light" charset="0"/>
              </a:rPr>
              <a:t>Now that we’ve recognized that we want our Blazer to be our focal point, we build!</a:t>
            </a:r>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1451852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3988" y="568324"/>
            <a:ext cx="10515600" cy="5875338"/>
          </a:xfrm>
        </p:spPr>
        <p:txBody>
          <a:bodyPr>
            <a:normAutofit fontScale="92500" lnSpcReduction="10000"/>
          </a:bodyPr>
          <a:lstStyle/>
          <a:p>
            <a:pPr marL="0" indent="0">
              <a:buNone/>
            </a:pPr>
            <a:r>
              <a:rPr lang="en-US" b="1" u="sng" dirty="0" smtClean="0">
                <a:solidFill>
                  <a:srgbClr val="011EAA"/>
                </a:solidFill>
                <a:latin typeface="American Typewriter" charset="0"/>
                <a:ea typeface="American Typewriter" charset="0"/>
                <a:cs typeface="American Typewriter" charset="0"/>
              </a:rPr>
              <a:t>Building Your Outfit.</a:t>
            </a:r>
            <a:r>
              <a:rPr lang="en-US" dirty="0" smtClean="0">
                <a:solidFill>
                  <a:srgbClr val="011EAA"/>
                </a:solidFill>
                <a:latin typeface="American Typewriter" charset="0"/>
                <a:ea typeface="American Typewriter" charset="0"/>
                <a:cs typeface="American Typewriter" charset="0"/>
              </a:rPr>
              <a:t> </a:t>
            </a:r>
            <a:r>
              <a:rPr lang="en-US" dirty="0" smtClean="0">
                <a:latin typeface="American Typewriter Condensed Light" charset="0"/>
                <a:ea typeface="American Typewriter Condensed Light" charset="0"/>
                <a:cs typeface="American Typewriter Condensed Light" charset="0"/>
              </a:rPr>
              <a:t>Building your outfit is taking pieces and matching them with your garment of focus. In this case, building around the Blazer.</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Lets focus on the fit of the blazer for a moment. I don</a:t>
            </a:r>
            <a:r>
              <a:rPr lang="uk-UA" dirty="0" smtClean="0">
                <a:latin typeface="American Typewriter Condensed Light" charset="0"/>
                <a:ea typeface="American Typewriter Condensed Light" charset="0"/>
                <a:cs typeface="American Typewriter Condensed Light" charset="0"/>
              </a:rPr>
              <a:t>’</a:t>
            </a:r>
            <a:r>
              <a:rPr lang="en-US" dirty="0" smtClean="0">
                <a:latin typeface="American Typewriter Condensed Light" charset="0"/>
                <a:ea typeface="American Typewriter Condensed Light" charset="0"/>
                <a:cs typeface="American Typewriter Condensed Light" charset="0"/>
              </a:rPr>
              <a:t>t think I even need to stress again the fit of the blazer. Please? Don’t make me!</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THE FIT IS DETRIMENTAL TO THE SUCCESS OF YOUR LOOK! I’M SERIOUS!</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Every Blazer comes in a different fit: Slim, Casual, Tailored. You want to get as close to tight fitting as comfortably possible. A unfit blazer says a lot to women about a man. Ugh, he’s sloppy! I can’t tell you how many times I’m out and I hear my girls say, “If only his clothes actually fit.” and waves her mermaid tail back into the sea of testosterone. </a:t>
            </a:r>
            <a:r>
              <a:rPr lang="en-US" dirty="0" err="1" smtClean="0">
                <a:latin typeface="American Typewriter Condensed Light" charset="0"/>
                <a:ea typeface="American Typewriter Condensed Light" charset="0"/>
                <a:cs typeface="American Typewriter Condensed Light" charset="0"/>
              </a:rPr>
              <a:t>Haha</a:t>
            </a:r>
            <a:r>
              <a:rPr lang="en-US" dirty="0" smtClean="0">
                <a:latin typeface="American Typewriter Condensed Light" charset="0"/>
                <a:ea typeface="American Typewriter Condensed Light" charset="0"/>
                <a:cs typeface="American Typewriter Condensed Light" charset="0"/>
              </a:rPr>
              <a:t>! Got it? Great.</a:t>
            </a:r>
          </a:p>
          <a:p>
            <a:pPr marL="0" indent="0">
              <a:buNone/>
            </a:pPr>
            <a:endParaRPr lang="en-US" dirty="0" smtClean="0">
              <a:latin typeface="American Typewriter Condensed Light" charset="0"/>
              <a:ea typeface="American Typewriter Condensed Light" charset="0"/>
              <a:cs typeface="American Typewriter Condensed Light" charset="0"/>
            </a:endParaRPr>
          </a:p>
          <a:p>
            <a:pPr marL="0" indent="0">
              <a:buNone/>
            </a:pPr>
            <a:r>
              <a:rPr lang="en-US" dirty="0">
                <a:latin typeface="American Typewriter Condensed Light" charset="0"/>
                <a:ea typeface="American Typewriter Condensed Light" charset="0"/>
                <a:cs typeface="American Typewriter Condensed Light" charset="0"/>
              </a:rPr>
              <a:t> </a:t>
            </a:r>
            <a:r>
              <a:rPr lang="en-US" dirty="0" smtClean="0">
                <a:latin typeface="American Typewriter Condensed Light" charset="0"/>
                <a:ea typeface="American Typewriter Condensed Light" charset="0"/>
                <a:cs typeface="American Typewriter Condensed Light" charset="0"/>
              </a:rPr>
              <a:t> </a:t>
            </a:r>
            <a:endParaRPr lang="en-US" dirty="0">
              <a:latin typeface="American Typewriter Condensed Light" charset="0"/>
              <a:ea typeface="American Typewriter Condensed Light" charset="0"/>
              <a:cs typeface="American Typewriter Condensed Light" charset="0"/>
            </a:endParaRPr>
          </a:p>
        </p:txBody>
      </p:sp>
      <p:sp>
        <p:nvSpPr>
          <p:cNvPr id="4" name="TextBox 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1726767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1125" y="371475"/>
            <a:ext cx="10515600" cy="5948363"/>
          </a:xfrm>
        </p:spPr>
        <p:txBody>
          <a:bodyPr>
            <a:normAutofit fontScale="92500" lnSpcReduction="10000"/>
          </a:bodyPr>
          <a:lstStyle/>
          <a:p>
            <a:pPr marL="0" indent="0">
              <a:buNone/>
            </a:pPr>
            <a:r>
              <a:rPr lang="en-US" dirty="0" smtClean="0">
                <a:latin typeface="American Typewriter Condensed Light" charset="0"/>
                <a:ea typeface="American Typewriter Condensed Light" charset="0"/>
                <a:cs typeface="American Typewriter Condensed Light" charset="0"/>
              </a:rPr>
              <a:t>Now that we’ve got a good fit, lets migrate to the bottoms. Why pants first? Picking a shirt before the pants when wearing outerwear is sometimes backwards. Pants are more well-rounded than shirts. You kind of know what you’re going to get out of pants, but shirts can sometimes throw a curveball.</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When I finally get the piece that I want to wear I put it on while looking for the rest of my look. Honestly, you’d be so surprised at how much more you’ll see. Your body will adjust to whatever you have planned for the day and will accurately go about reflecting exactly that.</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Once your bottoms are chosen, the top will follow. Usually a button down will work if you want to go for a more weekend casual look. Or a nice Tee for a chill walk to the bar. </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 </a:t>
            </a:r>
          </a:p>
          <a:p>
            <a:pPr marL="0" indent="0">
              <a:buNone/>
            </a:pPr>
            <a:endParaRPr lang="en-US" dirty="0"/>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1868899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7106" y="415692"/>
            <a:ext cx="10515600" cy="5875338"/>
          </a:xfrm>
        </p:spPr>
        <p:txBody>
          <a:bodyPr>
            <a:normAutofit fontScale="92500" lnSpcReduction="20000"/>
          </a:bodyPr>
          <a:lstStyle/>
          <a:p>
            <a:pPr marL="0" indent="0">
              <a:buNone/>
            </a:pPr>
            <a:r>
              <a:rPr lang="en-US" b="1" u="sng" dirty="0" smtClean="0">
                <a:solidFill>
                  <a:srgbClr val="011EAA"/>
                </a:solidFill>
                <a:latin typeface="American Typewriter" charset="0"/>
                <a:ea typeface="American Typewriter" charset="0"/>
                <a:cs typeface="American Typewriter" charset="0"/>
              </a:rPr>
              <a:t>Polishing the look.</a:t>
            </a:r>
            <a:r>
              <a:rPr lang="en-US" dirty="0" smtClean="0">
                <a:solidFill>
                  <a:srgbClr val="011EAA"/>
                </a:solidFill>
                <a:latin typeface="American Typewriter" charset="0"/>
                <a:ea typeface="American Typewriter" charset="0"/>
                <a:cs typeface="American Typewriter" charset="0"/>
              </a:rPr>
              <a:t> </a:t>
            </a:r>
            <a:r>
              <a:rPr lang="en-US" dirty="0" smtClean="0">
                <a:latin typeface="American Typewriter Condensed Light" charset="0"/>
                <a:ea typeface="American Typewriter Condensed Light" charset="0"/>
                <a:cs typeface="American Typewriter Condensed Light" charset="0"/>
              </a:rPr>
              <a:t>Is the final step before you look in the mirror and practice your pick-up lines for the night. This includes picking your shoes, accessories, cologne, and haircut (if it applies). So basically, everything other than your outfit. I know you’d usually think of these things as the outfit, but I don</a:t>
            </a:r>
            <a:r>
              <a:rPr lang="uk-UA" dirty="0" smtClean="0">
                <a:latin typeface="American Typewriter Condensed Light" charset="0"/>
                <a:ea typeface="American Typewriter Condensed Light" charset="0"/>
                <a:cs typeface="American Typewriter Condensed Light" charset="0"/>
              </a:rPr>
              <a:t>’</a:t>
            </a:r>
            <a:r>
              <a:rPr lang="en-US" dirty="0" smtClean="0">
                <a:latin typeface="American Typewriter Condensed Light" charset="0"/>
                <a:ea typeface="American Typewriter Condensed Light" charset="0"/>
                <a:cs typeface="American Typewriter Condensed Light" charset="0"/>
              </a:rPr>
              <a:t>t. Why? Your outfit is mostly consisted of a 1,2,3 OR a 1,2 method.</a:t>
            </a:r>
          </a:p>
          <a:p>
            <a:pPr marL="0" indent="0">
              <a:buNone/>
            </a:pPr>
            <a:endParaRPr lang="en-US" dirty="0">
              <a:latin typeface="American Typewriter Condensed Light" charset="0"/>
              <a:ea typeface="American Typewriter Condensed Light" charset="0"/>
              <a:cs typeface="American Typewriter Condensed Light" charset="0"/>
            </a:endParaRPr>
          </a:p>
          <a:p>
            <a:r>
              <a:rPr lang="en-US" dirty="0" smtClean="0">
                <a:latin typeface="American Typewriter Condensed Light" charset="0"/>
                <a:ea typeface="American Typewriter Condensed Light" charset="0"/>
                <a:cs typeface="American Typewriter Condensed Light" charset="0"/>
              </a:rPr>
              <a:t>1,2,3, Method: Jacket, Shirt, &amp; Pants</a:t>
            </a:r>
          </a:p>
          <a:p>
            <a:r>
              <a:rPr lang="en-US" dirty="0" smtClean="0">
                <a:latin typeface="American Typewriter Condensed Light" charset="0"/>
                <a:ea typeface="American Typewriter Condensed Light" charset="0"/>
                <a:cs typeface="American Typewriter Condensed Light" charset="0"/>
              </a:rPr>
              <a:t>1,2 Method: Shirt &amp; Pants.</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I look at shoes as an accessory because they deserve their own category. As I stated, shoes are one of the first things %77.3 of women look at when a guy approaches her. A good shoe will even make a women approach you! I’ve watched it happen many of times. Now let’s break down why accessories are so important!</a:t>
            </a:r>
          </a:p>
          <a:p>
            <a:pPr marL="0" indent="0">
              <a:buNone/>
            </a:pP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You need to always include a conversation piece whenever you’re going out. Meaning: Something that is going to noticeably stand out signaling a conversation to someone.</a:t>
            </a:r>
          </a:p>
          <a:p>
            <a:pPr marL="0" indent="0">
              <a:buNone/>
            </a:pPr>
            <a:endParaRPr lang="en-US" dirty="0" smtClean="0">
              <a:latin typeface="American Typewriter Condensed Light" charset="0"/>
              <a:ea typeface="American Typewriter Condensed Light" charset="0"/>
              <a:cs typeface="American Typewriter Condensed Light" charset="0"/>
            </a:endParaRPr>
          </a:p>
        </p:txBody>
      </p:sp>
      <p:sp>
        <p:nvSpPr>
          <p:cNvPr id="4" name="TextBox 3"/>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301896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1125" y="371475"/>
            <a:ext cx="10515600" cy="5948363"/>
          </a:xfrm>
        </p:spPr>
        <p:txBody>
          <a:bodyPr>
            <a:normAutofit fontScale="92500" lnSpcReduction="10000"/>
          </a:bodyPr>
          <a:lstStyle/>
          <a:p>
            <a:pPr marL="0" indent="0">
              <a:buNone/>
            </a:pPr>
            <a:r>
              <a:rPr lang="en-US" dirty="0" smtClean="0">
                <a:latin typeface="American Typewriter Condensed Light" charset="0"/>
                <a:ea typeface="American Typewriter Condensed Light" charset="0"/>
                <a:cs typeface="American Typewriter Condensed Light" charset="0"/>
              </a:rPr>
              <a:t>Women do this all the time. Whether it</a:t>
            </a:r>
            <a:r>
              <a:rPr lang="uk-UA" dirty="0" smtClean="0">
                <a:latin typeface="American Typewriter Condensed Light" charset="0"/>
                <a:ea typeface="American Typewriter Condensed Light" charset="0"/>
                <a:cs typeface="American Typewriter Condensed Light" charset="0"/>
              </a:rPr>
              <a:t>’</a:t>
            </a:r>
            <a:r>
              <a:rPr lang="en-US" dirty="0" smtClean="0">
                <a:latin typeface="American Typewriter Condensed Light" charset="0"/>
                <a:ea typeface="American Typewriter Condensed Light" charset="0"/>
                <a:cs typeface="American Typewriter Condensed Light" charset="0"/>
              </a:rPr>
              <a:t>s showing a little more cleavage, a diamond bracelet, that form fitting dress. Never thought that it was just a way to make sure they leave without a tab, huh? Well</a:t>
            </a:r>
            <a:r>
              <a:rPr lang="is-IS" dirty="0" smtClean="0">
                <a:latin typeface="American Typewriter Condensed Light" charset="0"/>
                <a:ea typeface="American Typewriter Condensed Light" charset="0"/>
                <a:cs typeface="American Typewriter Condensed Light" charset="0"/>
              </a:rPr>
              <a:t>…</a:t>
            </a:r>
          </a:p>
          <a:p>
            <a:pPr marL="0" indent="0">
              <a:buNone/>
            </a:pPr>
            <a:endParaRPr lang="is-IS" dirty="0">
              <a:latin typeface="American Typewriter Condensed Light" charset="0"/>
              <a:ea typeface="American Typewriter Condensed Light" charset="0"/>
              <a:cs typeface="American Typewriter Condensed Light" charset="0"/>
            </a:endParaRPr>
          </a:p>
          <a:p>
            <a:pPr marL="0" indent="0">
              <a:buNone/>
            </a:pPr>
            <a:r>
              <a:rPr lang="is-IS" dirty="0" smtClean="0">
                <a:latin typeface="American Typewriter Condensed Light" charset="0"/>
                <a:ea typeface="American Typewriter Condensed Light" charset="0"/>
                <a:cs typeface="American Typewriter Condensed Light" charset="0"/>
              </a:rPr>
              <a:t>So for us gentleman our conversation starters begin a little differently. If it’s an event in the daytime, wear a slamming pair of shoes! Something so visual people will have no choice to tell you how dope they are. If it’s an event in the night-time, bring the focus from the top of the head to the waiste. Hats, that new Diamond bezel watch, designer belt buckle, </a:t>
            </a:r>
            <a:r>
              <a:rPr lang="is-IS" dirty="0" smtClean="0">
                <a:solidFill>
                  <a:srgbClr val="FF0000"/>
                </a:solidFill>
                <a:latin typeface="American Typewriter Condensed Light" charset="0"/>
                <a:ea typeface="American Typewriter Condensed Light" charset="0"/>
                <a:cs typeface="American Typewriter Condensed Light" charset="0"/>
              </a:rPr>
              <a:t>COLOGNE</a:t>
            </a:r>
            <a:r>
              <a:rPr lang="is-IS" dirty="0" smtClean="0">
                <a:latin typeface="American Typewriter Condensed Light" charset="0"/>
                <a:ea typeface="American Typewriter Condensed Light" charset="0"/>
                <a:cs typeface="American Typewriter Condensed Light" charset="0"/>
              </a:rPr>
              <a:t>. A decent fragrance will trump everything. It’s statisticlly proven that a good smell can control an environment. Trust me! Speaking from experience here. Lol!</a:t>
            </a:r>
          </a:p>
          <a:p>
            <a:pPr marL="0" indent="0">
              <a:buNone/>
            </a:pPr>
            <a:endParaRPr lang="is-IS" dirty="0">
              <a:latin typeface="American Typewriter Condensed Light" charset="0"/>
              <a:ea typeface="American Typewriter Condensed Light" charset="0"/>
              <a:cs typeface="American Typewriter Condensed Light" charset="0"/>
            </a:endParaRPr>
          </a:p>
          <a:p>
            <a:pPr marL="0" indent="0">
              <a:buNone/>
            </a:pPr>
            <a:r>
              <a:rPr lang="is-IS" dirty="0" smtClean="0">
                <a:latin typeface="American Typewriter Condensed Light" charset="0"/>
                <a:ea typeface="American Typewriter Condensed Light" charset="0"/>
                <a:cs typeface="American Typewriter Condensed Light" charset="0"/>
              </a:rPr>
              <a:t>Now don’t get me wrong, these each are equally important to each other. So don’t slack in one area because you think that all focus needs to be on the other. No! Just leverage and balance properly. </a:t>
            </a:r>
            <a:endParaRPr lang="en-US" dirty="0">
              <a:latin typeface="American Typewriter Condensed Light" charset="0"/>
              <a:ea typeface="American Typewriter Condensed Light" charset="0"/>
              <a:cs typeface="American Typewriter Condensed Light" charset="0"/>
            </a:endParaRPr>
          </a:p>
          <a:p>
            <a:pPr marL="0" indent="0">
              <a:buNone/>
            </a:pPr>
            <a:r>
              <a:rPr lang="en-US" dirty="0" smtClean="0">
                <a:latin typeface="American Typewriter Condensed Light" charset="0"/>
                <a:ea typeface="American Typewriter Condensed Light" charset="0"/>
                <a:cs typeface="American Typewriter Condensed Light" charset="0"/>
              </a:rPr>
              <a:t> </a:t>
            </a:r>
          </a:p>
          <a:p>
            <a:pPr marL="0" indent="0">
              <a:buNone/>
            </a:pPr>
            <a:endParaRPr lang="en-US" dirty="0"/>
          </a:p>
        </p:txBody>
      </p:sp>
      <p:sp>
        <p:nvSpPr>
          <p:cNvPr id="4" name="TextBox 3"/>
          <p:cNvSpPr txBox="1"/>
          <p:nvPr/>
        </p:nvSpPr>
        <p:spPr>
          <a:xfrm>
            <a:off x="5734630" y="0"/>
            <a:ext cx="1842247" cy="369332"/>
          </a:xfrm>
          <a:prstGeom prst="rect">
            <a:avLst/>
          </a:prstGeom>
          <a:noFill/>
        </p:spPr>
        <p:txBody>
          <a:bodyPr wrap="square" rtlCol="0">
            <a:spAutoFit/>
          </a:bodyPr>
          <a:lstStyle/>
          <a:p>
            <a:r>
              <a:rPr lang="en-US" dirty="0" smtClean="0">
                <a:latin typeface="Copperplate" charset="0"/>
                <a:ea typeface="Copperplate" charset="0"/>
                <a:cs typeface="Copperplate" charset="0"/>
              </a:rPr>
              <a:t>Frankie </a:t>
            </a:r>
            <a:r>
              <a:rPr lang="en-US" dirty="0" err="1" smtClean="0">
                <a:latin typeface="Copperplate" charset="0"/>
                <a:ea typeface="Copperplate" charset="0"/>
                <a:cs typeface="Copperplate" charset="0"/>
              </a:rPr>
              <a:t>Bleau</a:t>
            </a:r>
            <a:endParaRPr lang="en-US" dirty="0">
              <a:latin typeface="Copperplate" charset="0"/>
              <a:ea typeface="Copperplate" charset="0"/>
              <a:cs typeface="Copperplate" charset="0"/>
            </a:endParaRPr>
          </a:p>
        </p:txBody>
      </p:sp>
    </p:spTree>
    <p:extLst>
      <p:ext uri="{BB962C8B-B14F-4D97-AF65-F5344CB8AC3E}">
        <p14:creationId xmlns:p14="http://schemas.microsoft.com/office/powerpoint/2010/main" val="10429088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3987" y="282575"/>
            <a:ext cx="10515600" cy="5932488"/>
          </a:xfrm>
        </p:spPr>
        <p:txBody>
          <a:bodyPr>
            <a:normAutofit/>
          </a:bodyPr>
          <a:lstStyle/>
          <a:p>
            <a:pPr marL="0" indent="0" algn="ctr">
              <a:buNone/>
            </a:pPr>
            <a:r>
              <a:rPr lang="en-US" sz="3200" dirty="0" smtClean="0">
                <a:latin typeface="Britannic Bold" charset="0"/>
                <a:ea typeface="Britannic Bold" charset="0"/>
                <a:cs typeface="Britannic Bold" charset="0"/>
              </a:rPr>
              <a:t>CONCLUSION</a:t>
            </a:r>
          </a:p>
          <a:p>
            <a:pPr marL="0" indent="0">
              <a:buNone/>
            </a:pPr>
            <a:r>
              <a:rPr lang="en-US" sz="2600" dirty="0" smtClean="0">
                <a:latin typeface="American Typewriter Condensed Light" charset="0"/>
                <a:ea typeface="American Typewriter Condensed Light" charset="0"/>
                <a:cs typeface="American Typewriter Condensed Light" charset="0"/>
              </a:rPr>
              <a:t>At </a:t>
            </a:r>
            <a:r>
              <a:rPr lang="en-US" sz="2600" dirty="0">
                <a:latin typeface="American Typewriter Condensed Light" charset="0"/>
                <a:ea typeface="American Typewriter Condensed Light" charset="0"/>
                <a:cs typeface="American Typewriter Condensed Light" charset="0"/>
              </a:rPr>
              <a:t>this point you’ve probably gotten the hang of your new style and sending me all of your new looks and not even reading anymore! That’s exactly what I want! The entire purpose from this all is for you to learn, retain, and become The Gentleman the ladies love. The most important thing that I wanted is for you to see yourself in a different light. Self re-invention is so prevalent to keeping yourself exciting! When you feel better about yourself the energy that you exude is so magnifying.</a:t>
            </a:r>
          </a:p>
          <a:p>
            <a:pPr marL="0" indent="0">
              <a:buNone/>
            </a:pPr>
            <a:r>
              <a:rPr lang="en-US" sz="2600" dirty="0">
                <a:latin typeface="American Typewriter Condensed Light" charset="0"/>
                <a:ea typeface="American Typewriter Condensed Light" charset="0"/>
                <a:cs typeface="American Typewriter Condensed Light" charset="0"/>
              </a:rPr>
              <a:t> </a:t>
            </a:r>
          </a:p>
          <a:p>
            <a:pPr marL="0" indent="0">
              <a:buNone/>
            </a:pPr>
            <a:r>
              <a:rPr lang="en-US" sz="2600" dirty="0" smtClean="0">
                <a:latin typeface="American Typewriter Condensed Light" charset="0"/>
                <a:ea typeface="American Typewriter Condensed Light" charset="0"/>
                <a:cs typeface="American Typewriter Condensed Light" charset="0"/>
              </a:rPr>
              <a:t>Wow! It’s </a:t>
            </a:r>
            <a:r>
              <a:rPr lang="en-US" sz="2600" dirty="0">
                <a:latin typeface="American Typewriter Condensed Light" charset="0"/>
                <a:ea typeface="American Typewriter Condensed Light" charset="0"/>
                <a:cs typeface="American Typewriter Condensed Light" charset="0"/>
              </a:rPr>
              <a:t>good to see you looking as good as you deserve, and feeling better than you look, </a:t>
            </a:r>
            <a:r>
              <a:rPr lang="en-US" sz="2600" dirty="0" smtClean="0">
                <a:latin typeface="American Typewriter Condensed Light" charset="0"/>
                <a:ea typeface="American Typewriter Condensed Light" charset="0"/>
                <a:cs typeface="American Typewriter Condensed Light" charset="0"/>
              </a:rPr>
              <a:t>Gentleman.</a:t>
            </a:r>
          </a:p>
          <a:p>
            <a:pPr marL="0" indent="0">
              <a:buNone/>
            </a:pPr>
            <a:r>
              <a:rPr lang="en-US" sz="2600" dirty="0">
                <a:latin typeface="American Typewriter Condensed Light" charset="0"/>
                <a:ea typeface="American Typewriter Condensed Light" charset="0"/>
                <a:cs typeface="American Typewriter Condensed Light" charset="0"/>
              </a:rPr>
              <a:t>	</a:t>
            </a:r>
            <a:r>
              <a:rPr lang="en-US" sz="2600" dirty="0" smtClean="0">
                <a:latin typeface="American Typewriter Condensed Light" charset="0"/>
                <a:ea typeface="American Typewriter Condensed Light" charset="0"/>
                <a:cs typeface="American Typewriter Condensed Light" charset="0"/>
              </a:rPr>
              <a:t>					</a:t>
            </a:r>
          </a:p>
          <a:p>
            <a:pPr marL="0" indent="0">
              <a:buNone/>
            </a:pPr>
            <a:r>
              <a:rPr lang="en-US" sz="2600" dirty="0">
                <a:latin typeface="American Typewriter Condensed Light" charset="0"/>
                <a:ea typeface="American Typewriter Condensed Light" charset="0"/>
                <a:cs typeface="American Typewriter Condensed Light" charset="0"/>
              </a:rPr>
              <a:t>	</a:t>
            </a:r>
            <a:r>
              <a:rPr lang="en-US" sz="2600" dirty="0" smtClean="0">
                <a:latin typeface="American Typewriter Condensed Light" charset="0"/>
                <a:ea typeface="American Typewriter Condensed Light" charset="0"/>
                <a:cs typeface="American Typewriter Condensed Light" charset="0"/>
              </a:rPr>
              <a:t>				With Style,</a:t>
            </a:r>
            <a:endParaRPr lang="en-US" sz="2600" dirty="0">
              <a:latin typeface="American Typewriter Condensed Light" charset="0"/>
              <a:ea typeface="American Typewriter Condensed Light" charset="0"/>
              <a:cs typeface="American Typewriter Condensed Light" charset="0"/>
            </a:endParaRP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2376" y="4916084"/>
            <a:ext cx="2427286" cy="1427566"/>
          </a:xfrm>
          <a:prstGeom prst="rect">
            <a:avLst/>
          </a:prstGeom>
        </p:spPr>
      </p:pic>
      <p:sp>
        <p:nvSpPr>
          <p:cNvPr id="5" name="TextBox 4"/>
          <p:cNvSpPr txBox="1"/>
          <p:nvPr/>
        </p:nvSpPr>
        <p:spPr>
          <a:xfrm>
            <a:off x="5951174" y="15582"/>
            <a:ext cx="1607464" cy="400110"/>
          </a:xfrm>
          <a:prstGeom prst="rect">
            <a:avLst/>
          </a:prstGeom>
          <a:noFill/>
        </p:spPr>
        <p:txBody>
          <a:bodyPr wrap="square" rtlCol="0">
            <a:spAutoFit/>
          </a:bodyPr>
          <a:lstStyle/>
          <a:p>
            <a:r>
              <a:rPr lang="en-US" sz="2000" dirty="0" smtClean="0">
                <a:latin typeface="Snell Roundhand" charset="0"/>
                <a:ea typeface="Snell Roundhand" charset="0"/>
                <a:cs typeface="Snell Roundhand" charset="0"/>
              </a:rPr>
              <a:t>The Gentleman</a:t>
            </a:r>
            <a:endParaRPr lang="en-US" sz="2000" dirty="0">
              <a:latin typeface="Snell Roundhand" charset="0"/>
              <a:ea typeface="Snell Roundhand" charset="0"/>
              <a:cs typeface="Snell Roundhand" charset="0"/>
            </a:endParaRPr>
          </a:p>
        </p:txBody>
      </p:sp>
    </p:spTree>
    <p:extLst>
      <p:ext uri="{BB962C8B-B14F-4D97-AF65-F5344CB8AC3E}">
        <p14:creationId xmlns:p14="http://schemas.microsoft.com/office/powerpoint/2010/main" val="5185522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17903</TotalTime>
  <Words>3134</Words>
  <Application>Microsoft Macintosh PowerPoint</Application>
  <PresentationFormat>Widescreen</PresentationFormat>
  <Paragraphs>268</Paragraphs>
  <Slides>36</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American Typewriter</vt:lpstr>
      <vt:lpstr>American Typewriter Condensed Light</vt:lpstr>
      <vt:lpstr>Bell MT</vt:lpstr>
      <vt:lpstr>Bodoni 72 Oldstyle Book</vt:lpstr>
      <vt:lpstr>Britannic Bold</vt:lpstr>
      <vt:lpstr>Calibri</vt:lpstr>
      <vt:lpstr>Calibri Light</vt:lpstr>
      <vt:lpstr>Copperplate</vt:lpstr>
      <vt:lpstr>Snell Roundhand</vt:lpstr>
      <vt:lpstr>Xingkai SC Light</vt:lpstr>
      <vt:lpstr>Arial</vt:lpstr>
      <vt:lpstr>Office Theme</vt:lpstr>
      <vt:lpstr>PowerPoint Presentation</vt:lpstr>
      <vt:lpstr>PowerPoint Presentation</vt:lpstr>
      <vt:lpstr>PowerPoint Presentation</vt:lpstr>
      <vt:lpstr>Table of Contents</vt:lpstr>
      <vt:lpstr>INTRODUCTION</vt:lpstr>
      <vt:lpstr>Chapter I IDENTITYfying Finding what Style you like vs. What style likes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II Updating Your Closet Evaluating the Neccessities</vt:lpstr>
      <vt:lpstr>PowerPoint Presentation</vt:lpstr>
      <vt:lpstr>PowerPoint Presentation</vt:lpstr>
      <vt:lpstr>PowerPoint Presentation</vt:lpstr>
      <vt:lpstr>PowerPoint Presentation</vt:lpstr>
      <vt:lpstr>PowerPoint Presentation</vt:lpstr>
      <vt:lpstr>PowerPoint Presentation</vt:lpstr>
      <vt:lpstr>Chapter III Pulling It All Together Completing The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Jordan (Student)</dc:creator>
  <cp:lastModifiedBy>Justin Jordan (Student)</cp:lastModifiedBy>
  <cp:revision>54</cp:revision>
  <dcterms:created xsi:type="dcterms:W3CDTF">2016-03-29T22:00:49Z</dcterms:created>
  <dcterms:modified xsi:type="dcterms:W3CDTF">2016-04-12T06:59:41Z</dcterms:modified>
</cp:coreProperties>
</file>